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6" roundtripDataSignature="AMtx7miC9Dt4RIU2ZXrNTRIq/pB+0YPbR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59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425489956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mathworld.wolfram.com/AlphaValue.html"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4" name="Google Shape;8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200039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8" name="Google Shape;13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90733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4" name="Google Shape;14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52928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79400" algn="l" rtl="0">
              <a:lnSpc>
                <a:spcPct val="100000"/>
              </a:lnSpc>
              <a:spcBef>
                <a:spcPts val="0"/>
              </a:spcBef>
              <a:spcAft>
                <a:spcPts val="0"/>
              </a:spcAft>
              <a:buClr>
                <a:schemeClr val="dk1"/>
              </a:buClr>
              <a:buSzPts val="800"/>
              <a:buAutoNum type="alphaLcParenR"/>
            </a:pPr>
            <a:r>
              <a:rPr lang="es-US" sz="800">
                <a:solidFill>
                  <a:schemeClr val="dk1"/>
                </a:solidFill>
              </a:rPr>
              <a:t>SNPs were chosen to represent a large area on chromosome 2 but with increased density in the LCT and MCM6 gene regions </a:t>
            </a:r>
            <a:endParaRPr sz="800">
              <a:solidFill>
                <a:schemeClr val="dk1"/>
              </a:solidFill>
            </a:endParaRPr>
          </a:p>
          <a:p>
            <a:pPr marL="457200" lvl="0" indent="-279400" algn="l" rtl="0">
              <a:lnSpc>
                <a:spcPct val="100000"/>
              </a:lnSpc>
              <a:spcBef>
                <a:spcPts val="0"/>
              </a:spcBef>
              <a:spcAft>
                <a:spcPts val="0"/>
              </a:spcAft>
              <a:buClr>
                <a:schemeClr val="dk1"/>
              </a:buClr>
              <a:buSzPts val="800"/>
              <a:buAutoNum type="alphaLcParenR"/>
            </a:pPr>
            <a:endParaRPr sz="800">
              <a:solidFill>
                <a:schemeClr val="dk1"/>
              </a:solidFill>
            </a:endParaRPr>
          </a:p>
        </p:txBody>
      </p:sp>
      <p:sp>
        <p:nvSpPr>
          <p:cNvPr id="150" name="Google Shape;150;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37150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7" name="Google Shape;15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497073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5af208df58_1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5af208df58_1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US" sz="900">
                <a:solidFill>
                  <a:schemeClr val="dk1"/>
                </a:solidFill>
              </a:rPr>
              <a:t>they analyzed data from samples separated by geographic region and language family </a:t>
            </a:r>
            <a:endParaRPr sz="900">
              <a:solidFill>
                <a:schemeClr val="dk1"/>
              </a:solidFill>
            </a:endParaRPr>
          </a:p>
          <a:p>
            <a:pPr marL="0" lvl="0" indent="0" algn="l" rtl="0">
              <a:spcBef>
                <a:spcPts val="0"/>
              </a:spcBef>
              <a:spcAft>
                <a:spcPts val="0"/>
              </a:spcAft>
              <a:buNone/>
            </a:pPr>
            <a:r>
              <a:rPr lang="es-US">
                <a:solidFill>
                  <a:schemeClr val="dk1"/>
                </a:solidFill>
              </a:rPr>
              <a:t>			</a:t>
            </a:r>
            <a:endParaRPr>
              <a:solidFill>
                <a:schemeClr val="dk1"/>
              </a:solidFill>
            </a:endParaRPr>
          </a:p>
          <a:p>
            <a:pPr marL="0" lvl="0" indent="0" algn="l" rtl="0">
              <a:spcBef>
                <a:spcPts val="0"/>
              </a:spcBef>
              <a:spcAft>
                <a:spcPts val="0"/>
              </a:spcAft>
              <a:buClr>
                <a:schemeClr val="dk1"/>
              </a:buClr>
              <a:buSzPts val="1100"/>
              <a:buFont typeface="Arial"/>
              <a:buNone/>
            </a:pPr>
            <a:r>
              <a:rPr lang="es-US">
                <a:solidFill>
                  <a:schemeClr val="dk1"/>
                </a:solidFill>
              </a:rPr>
              <a:t>LIP = lactase intermediate persistence		</a:t>
            </a:r>
            <a:endParaRPr>
              <a:solidFill>
                <a:schemeClr val="dk1"/>
              </a:solidFill>
            </a:endParaRPr>
          </a:p>
          <a:p>
            <a:pPr marL="0" lvl="0" indent="0" algn="l" rtl="0">
              <a:spcBef>
                <a:spcPts val="0"/>
              </a:spcBef>
              <a:spcAft>
                <a:spcPts val="0"/>
              </a:spcAft>
              <a:buClr>
                <a:schemeClr val="dk1"/>
              </a:buClr>
              <a:buSzPts val="1100"/>
              <a:buFont typeface="Arial"/>
              <a:buNone/>
            </a:pPr>
            <a:r>
              <a:rPr lang="es-US">
                <a:solidFill>
                  <a:schemeClr val="dk1"/>
                </a:solidFill>
              </a:rPr>
              <a:t>				</a:t>
            </a:r>
            <a:endParaRPr>
              <a:solidFill>
                <a:schemeClr val="dk1"/>
              </a:solidFill>
            </a:endParaRPr>
          </a:p>
          <a:p>
            <a:pPr marL="0" lvl="0" indent="0" algn="l" rtl="0">
              <a:spcBef>
                <a:spcPts val="0"/>
              </a:spcBef>
              <a:spcAft>
                <a:spcPts val="0"/>
              </a:spcAft>
              <a:buClr>
                <a:schemeClr val="dk1"/>
              </a:buClr>
              <a:buSzPts val="1100"/>
              <a:buFont typeface="Arial"/>
              <a:buNone/>
            </a:pPr>
            <a:r>
              <a:rPr lang="es-US">
                <a:solidFill>
                  <a:schemeClr val="dk1"/>
                </a:solidFill>
              </a:rPr>
              <a:t>			</a:t>
            </a:r>
            <a:endParaRPr>
              <a:solidFill>
                <a:schemeClr val="dk1"/>
              </a:solidFill>
            </a:endParaRPr>
          </a:p>
          <a:p>
            <a:pPr marL="0" lvl="0" indent="0" algn="l" rtl="0">
              <a:spcBef>
                <a:spcPts val="0"/>
              </a:spcBef>
              <a:spcAft>
                <a:spcPts val="0"/>
              </a:spcAft>
              <a:buClr>
                <a:schemeClr val="dk1"/>
              </a:buClr>
              <a:buSzPts val="1100"/>
              <a:buFont typeface="Arial"/>
              <a:buNone/>
            </a:pPr>
            <a:r>
              <a:rPr lang="es-US">
                <a:solidFill>
                  <a:schemeClr val="dk1"/>
                </a:solidFill>
              </a:rPr>
              <a:t>		</a:t>
            </a:r>
            <a:endParaRPr>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8348460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5af208df58_1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5af208df58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562210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5af208df58_1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5af208df58_1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85000"/>
              </a:lnSpc>
              <a:spcBef>
                <a:spcPts val="1300"/>
              </a:spcBef>
              <a:spcAft>
                <a:spcPts val="0"/>
              </a:spcAft>
              <a:buClr>
                <a:schemeClr val="dk1"/>
              </a:buClr>
              <a:buSzPts val="1100"/>
              <a:buFont typeface="Arial"/>
              <a:buNone/>
            </a:pPr>
            <a:r>
              <a:rPr lang="es-US" sz="2000">
                <a:solidFill>
                  <a:schemeClr val="dk1"/>
                </a:solidFill>
                <a:latin typeface="Calibri"/>
                <a:ea typeface="Calibri"/>
                <a:cs typeface="Calibri"/>
                <a:sym typeface="Calibri"/>
              </a:rPr>
              <a:t>The genotype-phenotype distribution and χ² tests of association for the SNPs were based on data labeled according to LP, LIP, or LNP states.</a:t>
            </a:r>
            <a:endParaRPr/>
          </a:p>
        </p:txBody>
      </p:sp>
    </p:spTree>
    <p:extLst>
      <p:ext uri="{BB962C8B-B14F-4D97-AF65-F5344CB8AC3E}">
        <p14:creationId xmlns:p14="http://schemas.microsoft.com/office/powerpoint/2010/main" val="29165055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5af208df58_1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5af208df58_1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US">
                <a:solidFill>
                  <a:schemeClr val="dk1"/>
                </a:solidFill>
              </a:rPr>
              <a:t>Linear regression approach to test for association between all 123 SNPs and a rise in blood glucose after digesting lactose</a:t>
            </a:r>
            <a:endParaRPr>
              <a:solidFill>
                <a:schemeClr val="dk1"/>
              </a:solidFill>
            </a:endParaRPr>
          </a:p>
          <a:p>
            <a:pPr marL="0" lvl="0" indent="0" algn="l" rtl="0">
              <a:spcBef>
                <a:spcPts val="0"/>
              </a:spcBef>
              <a:spcAft>
                <a:spcPts val="0"/>
              </a:spcAft>
              <a:buNone/>
            </a:pPr>
            <a:endParaRPr sz="1000" b="1"/>
          </a:p>
          <a:p>
            <a:pPr marL="0" lvl="0" indent="0" algn="l" rtl="0">
              <a:spcBef>
                <a:spcPts val="0"/>
              </a:spcBef>
              <a:spcAft>
                <a:spcPts val="0"/>
              </a:spcAft>
              <a:buNone/>
            </a:pPr>
            <a:r>
              <a:rPr lang="es-US" sz="1000" b="1"/>
              <a:t>Bonferroni correction</a:t>
            </a:r>
            <a:r>
              <a:rPr lang="es-US" sz="1000"/>
              <a:t> = </a:t>
            </a:r>
            <a:r>
              <a:rPr lang="es-US" sz="1000">
                <a:solidFill>
                  <a:srgbClr val="222222"/>
                </a:solidFill>
                <a:highlight>
                  <a:srgbClr val="FFFFFF"/>
                </a:highlight>
                <a:latin typeface="Roboto"/>
                <a:ea typeface="Roboto"/>
                <a:cs typeface="Roboto"/>
                <a:sym typeface="Roboto"/>
              </a:rPr>
              <a:t>method to counteract multiple comparisons/tests are performed simultaneously</a:t>
            </a:r>
            <a:endParaRPr sz="1000">
              <a:solidFill>
                <a:srgbClr val="222222"/>
              </a:solidFill>
              <a:highlight>
                <a:srgbClr val="FFFFFF"/>
              </a:highlight>
              <a:latin typeface="Roboto"/>
              <a:ea typeface="Roboto"/>
              <a:cs typeface="Roboto"/>
              <a:sym typeface="Roboto"/>
            </a:endParaRPr>
          </a:p>
          <a:p>
            <a:pPr marL="0" lvl="0" indent="0" algn="l" rtl="0">
              <a:spcBef>
                <a:spcPts val="0"/>
              </a:spcBef>
              <a:spcAft>
                <a:spcPts val="0"/>
              </a:spcAft>
              <a:buNone/>
            </a:pPr>
            <a:r>
              <a:rPr lang="es-US" sz="1000">
                <a:solidFill>
                  <a:srgbClr val="222222"/>
                </a:solidFill>
                <a:highlight>
                  <a:srgbClr val="FFFFFF"/>
                </a:highlight>
                <a:latin typeface="Roboto"/>
                <a:ea typeface="Roboto"/>
                <a:cs typeface="Roboto"/>
                <a:sym typeface="Roboto"/>
              </a:rPr>
              <a:t>	</a:t>
            </a:r>
            <a:r>
              <a:rPr lang="es-US" sz="1000">
                <a:solidFill>
                  <a:schemeClr val="dk1"/>
                </a:solidFill>
              </a:rPr>
              <a:t> </a:t>
            </a:r>
            <a:r>
              <a:rPr lang="es-US" sz="1000" u="sng">
                <a:solidFill>
                  <a:srgbClr val="006699"/>
                </a:solidFill>
                <a:hlinkClick r:id="rId3"/>
              </a:rPr>
              <a:t>alpha value</a:t>
            </a:r>
            <a:r>
              <a:rPr lang="es-US" sz="1000">
                <a:solidFill>
                  <a:schemeClr val="dk1"/>
                </a:solidFill>
              </a:rPr>
              <a:t> needs to be lowered to account for the number of comparisons being performed.</a:t>
            </a:r>
            <a:endParaRPr sz="1000">
              <a:solidFill>
                <a:schemeClr val="dk1"/>
              </a:solidFill>
            </a:endParaRPr>
          </a:p>
          <a:p>
            <a:pPr marL="0" lvl="0" indent="0" algn="l" rtl="0">
              <a:spcBef>
                <a:spcPts val="0"/>
              </a:spcBef>
              <a:spcAft>
                <a:spcPts val="0"/>
              </a:spcAft>
              <a:buNone/>
            </a:pPr>
            <a:r>
              <a:rPr lang="es-US" sz="1000">
                <a:solidFill>
                  <a:schemeClr val="dk1"/>
                </a:solidFill>
              </a:rPr>
              <a:t>		divide critical P value by the # of comparisons being made</a:t>
            </a:r>
            <a:endParaRPr sz="1000">
              <a:solidFill>
                <a:schemeClr val="dk1"/>
              </a:solidFill>
            </a:endParaRPr>
          </a:p>
          <a:p>
            <a:pPr marL="0" lvl="0" indent="0" algn="l" rtl="0">
              <a:spcBef>
                <a:spcPts val="0"/>
              </a:spcBef>
              <a:spcAft>
                <a:spcPts val="0"/>
              </a:spcAft>
              <a:buNone/>
            </a:pPr>
            <a:r>
              <a:rPr lang="es-US" sz="1000">
                <a:solidFill>
                  <a:srgbClr val="222222"/>
                </a:solidFill>
                <a:highlight>
                  <a:srgbClr val="FFFFFF"/>
                </a:highlight>
                <a:latin typeface="Roboto"/>
                <a:ea typeface="Roboto"/>
                <a:cs typeface="Roboto"/>
                <a:sym typeface="Roboto"/>
              </a:rPr>
              <a:t>	conservative test w/ approximation- reduces the probability of producing false negatives</a:t>
            </a:r>
            <a:endParaRPr sz="1000">
              <a:solidFill>
                <a:srgbClr val="222222"/>
              </a:solidFill>
              <a:highlight>
                <a:srgbClr val="FFFFFF"/>
              </a:highlight>
              <a:latin typeface="Roboto"/>
              <a:ea typeface="Roboto"/>
              <a:cs typeface="Roboto"/>
              <a:sym typeface="Roboto"/>
            </a:endParaRPr>
          </a:p>
          <a:p>
            <a:pPr marL="0" lvl="0" indent="0" algn="l" rtl="0">
              <a:spcBef>
                <a:spcPts val="0"/>
              </a:spcBef>
              <a:spcAft>
                <a:spcPts val="0"/>
              </a:spcAft>
              <a:buNone/>
            </a:pPr>
            <a:endParaRPr sz="1000">
              <a:solidFill>
                <a:srgbClr val="222222"/>
              </a:solidFill>
              <a:highlight>
                <a:srgbClr val="FFFFFF"/>
              </a:highlight>
              <a:latin typeface="Roboto"/>
              <a:ea typeface="Roboto"/>
              <a:cs typeface="Roboto"/>
              <a:sym typeface="Roboto"/>
            </a:endParaRPr>
          </a:p>
          <a:p>
            <a:pPr marL="0" lvl="0" indent="0" algn="l" rtl="0">
              <a:spcBef>
                <a:spcPts val="0"/>
              </a:spcBef>
              <a:spcAft>
                <a:spcPts val="0"/>
              </a:spcAft>
              <a:buNone/>
            </a:pPr>
            <a:r>
              <a:rPr lang="es-US" sz="1000"/>
              <a:t>C/G-13907 is strongest in the Kenyan samples, BUT not significant</a:t>
            </a:r>
            <a:endParaRPr sz="1000"/>
          </a:p>
          <a:p>
            <a:pPr marL="0" lvl="0" indent="0" algn="l" rtl="0">
              <a:spcBef>
                <a:spcPts val="0"/>
              </a:spcBef>
              <a:spcAft>
                <a:spcPts val="0"/>
              </a:spcAft>
              <a:buClr>
                <a:schemeClr val="dk1"/>
              </a:buClr>
              <a:buSzPts val="1100"/>
              <a:buFont typeface="Arial"/>
              <a:buNone/>
            </a:pPr>
            <a:r>
              <a:rPr lang="es-US" sz="1000">
                <a:solidFill>
                  <a:schemeClr val="dk1"/>
                </a:solidFill>
              </a:rPr>
              <a:t>		 	 	 								</a:t>
            </a:r>
            <a:endParaRPr sz="1000">
              <a:solidFill>
                <a:schemeClr val="dk1"/>
              </a:solidFill>
            </a:endParaRPr>
          </a:p>
          <a:p>
            <a:pPr marL="0" lvl="0" indent="0" algn="l" rtl="0">
              <a:spcBef>
                <a:spcPts val="0"/>
              </a:spcBef>
              <a:spcAft>
                <a:spcPts val="0"/>
              </a:spcAft>
              <a:buNone/>
            </a:pPr>
            <a:r>
              <a:rPr lang="es-US" sz="1000">
                <a:solidFill>
                  <a:schemeClr val="dk1"/>
                </a:solidFill>
              </a:rPr>
              <a:t> Because of the large amount of multiple testing (123 SNPs), a significant association was determined after applying a conservative Bonferroni P-value correction. </a:t>
            </a:r>
            <a:endParaRPr sz="1000">
              <a:solidFill>
                <a:schemeClr val="dk1"/>
              </a:solidFill>
            </a:endParaRPr>
          </a:p>
          <a:p>
            <a:pPr marL="0" lvl="0" indent="0" algn="l" rtl="0">
              <a:spcBef>
                <a:spcPts val="0"/>
              </a:spcBef>
              <a:spcAft>
                <a:spcPts val="0"/>
              </a:spcAft>
              <a:buNone/>
            </a:pPr>
            <a:r>
              <a:rPr lang="es-US" sz="1000">
                <a:solidFill>
                  <a:schemeClr val="dk1"/>
                </a:solidFill>
              </a:rPr>
              <a:t>f: meta-analysis helps with gaining significance that was lost when populations were divided into smaller groups</a:t>
            </a:r>
            <a:endParaRPr sz="1000">
              <a:solidFill>
                <a:schemeClr val="dk1"/>
              </a:solidFill>
            </a:endParaRPr>
          </a:p>
          <a:p>
            <a:pPr marL="0" lvl="0" indent="0" algn="l" rtl="0">
              <a:lnSpc>
                <a:spcPct val="85000"/>
              </a:lnSpc>
              <a:spcBef>
                <a:spcPts val="1300"/>
              </a:spcBef>
              <a:spcAft>
                <a:spcPts val="0"/>
              </a:spcAft>
              <a:buNone/>
            </a:pPr>
            <a:r>
              <a:rPr lang="es-US" sz="1000">
                <a:solidFill>
                  <a:schemeClr val="dk1"/>
                </a:solidFill>
                <a:latin typeface="Calibri"/>
                <a:ea typeface="Calibri"/>
                <a:cs typeface="Calibri"/>
                <a:sym typeface="Calibri"/>
              </a:rPr>
              <a:t>This method scans for a skew in the distribution of P values, regardless of the significance in any individual test.</a:t>
            </a:r>
            <a:endParaRPr sz="1000">
              <a:solidFill>
                <a:schemeClr val="dk1"/>
              </a:solidFill>
            </a:endParaRPr>
          </a:p>
        </p:txBody>
      </p:sp>
    </p:spTree>
    <p:extLst>
      <p:ext uri="{BB962C8B-B14F-4D97-AF65-F5344CB8AC3E}">
        <p14:creationId xmlns:p14="http://schemas.microsoft.com/office/powerpoint/2010/main" val="3680233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509498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5af208df58_1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5af208df58_1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69715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0" name="Google Shape;9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912530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5af208df58_1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5af208df58_1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US"/>
              <a:t>Same haplotype network as previous slide: </a:t>
            </a:r>
            <a:r>
              <a:rPr lang="es-US" sz="2400">
                <a:solidFill>
                  <a:schemeClr val="dk1"/>
                </a:solidFill>
                <a:latin typeface="Calibri"/>
                <a:ea typeface="Calibri"/>
                <a:cs typeface="Calibri"/>
                <a:sym typeface="Calibri"/>
              </a:rPr>
              <a:t>Haplotype networks consisting of 55 SNPs spanning a 98-kb</a:t>
            </a:r>
            <a:endParaRPr sz="24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s-US" sz="2400">
                <a:solidFill>
                  <a:schemeClr val="dk1"/>
                </a:solidFill>
                <a:latin typeface="Calibri"/>
                <a:ea typeface="Calibri"/>
                <a:cs typeface="Calibri"/>
                <a:sym typeface="Calibri"/>
              </a:rPr>
              <a:t>region encompassing LCT and MCM6.</a:t>
            </a:r>
            <a:endParaRPr/>
          </a:p>
        </p:txBody>
      </p:sp>
    </p:spTree>
    <p:extLst>
      <p:ext uri="{BB962C8B-B14F-4D97-AF65-F5344CB8AC3E}">
        <p14:creationId xmlns:p14="http://schemas.microsoft.com/office/powerpoint/2010/main" val="11618175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5af208df58_1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5af208df58_1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US"/>
              <a:t>No statistical significant difference in expression btwn constructs w/ C-14010, G-13907/T-13495, and G-13915 alleles</a:t>
            </a: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4437833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5af208df58_1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5" name="Google Shape;225;g5af208df58_1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25396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5af208df58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5af208df58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09947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5af208df58_1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5af208df58_1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182488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5af208df58_1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5af208df58_1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US"/>
              <a:t>Left and right-hand sides are sorted separately</a:t>
            </a:r>
            <a:endParaRPr/>
          </a:p>
        </p:txBody>
      </p:sp>
    </p:spTree>
    <p:extLst>
      <p:ext uri="{BB962C8B-B14F-4D97-AF65-F5344CB8AC3E}">
        <p14:creationId xmlns:p14="http://schemas.microsoft.com/office/powerpoint/2010/main" val="9841850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5af208df58_1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5af208df58_1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943576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5af208df58_1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5af208df58_1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US"/>
              <a:t>Tanzania-Sandawe population = suggests that the variant was introduced via gene flow</a:t>
            </a:r>
            <a:endParaRPr/>
          </a:p>
          <a:p>
            <a:pPr marL="0" lvl="0" indent="0" algn="l" rtl="0">
              <a:lnSpc>
                <a:spcPct val="85000"/>
              </a:lnSpc>
              <a:spcBef>
                <a:spcPts val="1300"/>
              </a:spcBef>
              <a:spcAft>
                <a:spcPts val="0"/>
              </a:spcAft>
              <a:buNone/>
            </a:pPr>
            <a:r>
              <a:rPr lang="es-US" sz="1400">
                <a:solidFill>
                  <a:schemeClr val="dk1"/>
                </a:solidFill>
                <a:latin typeface="Calibri"/>
                <a:ea typeface="Calibri"/>
                <a:cs typeface="Calibri"/>
                <a:sym typeface="Calibri"/>
              </a:rPr>
              <a:t>Cushitic-speaking Afro-Asiatic populations = migrated into Kenya/Tanzania from Ethiopia about 5,000 years ago</a:t>
            </a:r>
            <a:endParaRPr sz="1400">
              <a:solidFill>
                <a:schemeClr val="dk1"/>
              </a:solidFill>
              <a:latin typeface="Calibri"/>
              <a:ea typeface="Calibri"/>
              <a:cs typeface="Calibri"/>
              <a:sym typeface="Calibri"/>
            </a:endParaRPr>
          </a:p>
          <a:p>
            <a:pPr marL="0" lvl="0" indent="0" algn="l" rtl="0">
              <a:lnSpc>
                <a:spcPct val="85000"/>
              </a:lnSpc>
              <a:spcBef>
                <a:spcPts val="1300"/>
              </a:spcBef>
              <a:spcAft>
                <a:spcPts val="0"/>
              </a:spcAft>
              <a:buNone/>
            </a:pPr>
            <a:r>
              <a:rPr lang="es-US" sz="1400">
                <a:solidFill>
                  <a:schemeClr val="dk1"/>
                </a:solidFill>
                <a:latin typeface="Calibri"/>
                <a:ea typeface="Calibri"/>
                <a:cs typeface="Calibri"/>
                <a:sym typeface="Calibri"/>
              </a:rPr>
              <a:t>	practice agriculture and pastoralism </a:t>
            </a:r>
            <a:endParaRPr sz="1400">
              <a:solidFill>
                <a:schemeClr val="dk1"/>
              </a:solidFill>
              <a:latin typeface="Calibri"/>
              <a:ea typeface="Calibri"/>
              <a:cs typeface="Calibri"/>
              <a:sym typeface="Calibri"/>
            </a:endParaRPr>
          </a:p>
          <a:p>
            <a:pPr marL="0" lvl="0" indent="0" algn="l" rtl="0">
              <a:lnSpc>
                <a:spcPct val="85000"/>
              </a:lnSpc>
              <a:spcBef>
                <a:spcPts val="1300"/>
              </a:spcBef>
              <a:spcAft>
                <a:spcPts val="0"/>
              </a:spcAft>
              <a:buNone/>
            </a:pPr>
            <a:r>
              <a:rPr lang="es-US" sz="1400">
                <a:solidFill>
                  <a:schemeClr val="dk1"/>
                </a:solidFill>
                <a:latin typeface="Calibri"/>
                <a:ea typeface="Calibri"/>
                <a:cs typeface="Calibri"/>
                <a:sym typeface="Calibri"/>
              </a:rPr>
              <a:t>Nilotic-speaking Nilo-Saharan populations = migrated into Kenya/Tanzania from southern Sudan about 3,000 years ago</a:t>
            </a:r>
            <a:endParaRPr sz="1400">
              <a:solidFill>
                <a:schemeClr val="dk1"/>
              </a:solidFill>
              <a:latin typeface="Calibri"/>
              <a:ea typeface="Calibri"/>
              <a:cs typeface="Calibri"/>
              <a:sym typeface="Calibri"/>
            </a:endParaRPr>
          </a:p>
          <a:p>
            <a:pPr marL="0" lvl="0" indent="0" algn="l" rtl="0">
              <a:lnSpc>
                <a:spcPct val="85000"/>
              </a:lnSpc>
              <a:spcBef>
                <a:spcPts val="1300"/>
              </a:spcBef>
              <a:spcAft>
                <a:spcPts val="0"/>
              </a:spcAft>
              <a:buClr>
                <a:schemeClr val="dk1"/>
              </a:buClr>
              <a:buSzPts val="1100"/>
              <a:buFont typeface="Arial"/>
              <a:buNone/>
            </a:pPr>
            <a:r>
              <a:rPr lang="es-US" sz="1400">
                <a:solidFill>
                  <a:schemeClr val="dk1"/>
                </a:solidFill>
                <a:latin typeface="Calibri"/>
                <a:ea typeface="Calibri"/>
                <a:cs typeface="Calibri"/>
                <a:sym typeface="Calibri"/>
              </a:rPr>
              <a:t>	STRICT pastoralists!</a:t>
            </a:r>
            <a:endParaRPr sz="14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691242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9" name="Google Shape;269;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690736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s-US">
                <a:solidFill>
                  <a:schemeClr val="dk1"/>
                </a:solidFill>
                <a:latin typeface="Calibri"/>
                <a:ea typeface="Calibri"/>
                <a:cs typeface="Calibri"/>
                <a:sym typeface="Calibri"/>
              </a:rPr>
              <a:t>						</a:t>
            </a:r>
            <a:endParaRPr>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s-US">
                <a:solidFill>
                  <a:schemeClr val="dk1"/>
                </a:solidFill>
                <a:latin typeface="Calibri"/>
                <a:ea typeface="Calibri"/>
                <a:cs typeface="Calibri"/>
                <a:sym typeface="Calibri"/>
              </a:rPr>
              <a:t>These variants arose on highly divergent haplotype backgrounds that are geographically restricted </a:t>
            </a:r>
            <a:endParaRPr>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s-US">
                <a:solidFill>
                  <a:schemeClr val="dk1"/>
                </a:solidFill>
                <a:latin typeface="Calibri"/>
                <a:ea typeface="Calibri"/>
                <a:cs typeface="Calibri"/>
                <a:sym typeface="Calibri"/>
              </a:rPr>
              <a:t>Chromosomes with G-13915 and G-13907 alleles show extended haplotype homozygosity (EHH) spanning a large region.</a:t>
            </a:r>
            <a:endParaRPr>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r>
              <a:rPr lang="es-US">
                <a:solidFill>
                  <a:schemeClr val="dk1"/>
                </a:solidFill>
                <a:latin typeface="Calibri"/>
                <a:ea typeface="Calibri"/>
                <a:cs typeface="Calibri"/>
                <a:sym typeface="Calibri"/>
              </a:rPr>
              <a:t>	EHH results in recombination/newly occurring mutations</a:t>
            </a:r>
            <a:endParaRPr>
              <a:solidFill>
                <a:schemeClr val="dk1"/>
              </a:solidFill>
              <a:latin typeface="Calibri"/>
              <a:ea typeface="Calibri"/>
              <a:cs typeface="Calibri"/>
              <a:sym typeface="Calibri"/>
            </a:endParaRPr>
          </a:p>
          <a:p>
            <a:pPr marL="457200" lvl="0" indent="457200" algn="l" rtl="0">
              <a:lnSpc>
                <a:spcPct val="100000"/>
              </a:lnSpc>
              <a:spcBef>
                <a:spcPts val="0"/>
              </a:spcBef>
              <a:spcAft>
                <a:spcPts val="0"/>
              </a:spcAft>
              <a:buSzPts val="1100"/>
              <a:buNone/>
            </a:pPr>
            <a:r>
              <a:rPr lang="es-US" sz="900" b="1">
                <a:solidFill>
                  <a:schemeClr val="dk1"/>
                </a:solidFill>
              </a:rPr>
              <a:t>By measu</a:t>
            </a:r>
            <a:r>
              <a:rPr lang="es-US" sz="900">
                <a:solidFill>
                  <a:schemeClr val="dk1"/>
                </a:solidFill>
              </a:rPr>
              <a:t>ring the frequency of the haplotype and extent of LD in the region, it is possible to estimate the age and strength of a beneficial mutation </a:t>
            </a:r>
            <a:endParaRPr>
              <a:solidFill>
                <a:schemeClr val="dk1"/>
              </a:solidFill>
              <a:latin typeface="Calibri"/>
              <a:ea typeface="Calibri"/>
              <a:cs typeface="Calibri"/>
              <a:sym typeface="Calibri"/>
            </a:endParaRPr>
          </a:p>
        </p:txBody>
      </p:sp>
      <p:sp>
        <p:nvSpPr>
          <p:cNvPr id="275" name="Google Shape;275;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51333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6" name="Google Shape;9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663750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s-US"/>
              <a:t>identifying TFs would be </a:t>
            </a:r>
            <a:r>
              <a:rPr lang="es-US">
                <a:solidFill>
                  <a:schemeClr val="dk1"/>
                </a:solidFill>
              </a:rPr>
              <a:t>informative for clarifying the possible role of these variants in regulating </a:t>
            </a:r>
            <a:r>
              <a:rPr lang="es-US" i="1">
                <a:solidFill>
                  <a:schemeClr val="dk1"/>
                </a:solidFill>
              </a:rPr>
              <a:t>LCT </a:t>
            </a:r>
            <a:r>
              <a:rPr lang="es-US">
                <a:solidFill>
                  <a:schemeClr val="dk1"/>
                </a:solidFill>
              </a:rPr>
              <a:t>expression</a:t>
            </a:r>
            <a:endParaRPr/>
          </a:p>
        </p:txBody>
      </p:sp>
      <p:sp>
        <p:nvSpPr>
          <p:cNvPr id="281" name="Google Shape;281;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341126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5aa739a3d3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7" name="Google Shape;287;g5aa739a3d3_0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597158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2" name="Google Shape;10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68624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8" name="Google Shape;108;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89304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4" name="Google Shape;114;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1351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0" name="Google Shape;12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69726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6" name="Google Shape;12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51532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2" name="Google Shape;13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5026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1"/>
        </a:solidFill>
        <a:effectLst/>
      </p:bgPr>
    </p:bg>
    <p:spTree>
      <p:nvGrpSpPr>
        <p:cNvPr id="1" name="Shape 11"/>
        <p:cNvGrpSpPr/>
        <p:nvPr/>
      </p:nvGrpSpPr>
      <p:grpSpPr>
        <a:xfrm>
          <a:off x="0" y="0"/>
          <a:ext cx="0" cy="0"/>
          <a:chOff x="0" y="0"/>
          <a:chExt cx="0" cy="0"/>
        </a:xfrm>
      </p:grpSpPr>
      <p:sp>
        <p:nvSpPr>
          <p:cNvPr id="12" name="Google Shape;12;p24"/>
          <p:cNvSpPr/>
          <p:nvPr/>
        </p:nvSpPr>
        <p:spPr>
          <a:xfrm>
            <a:off x="0" y="0"/>
            <a:ext cx="12192000" cy="68580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24"/>
          <p:cNvSpPr txBox="1">
            <a:spLocks noGrp="1"/>
          </p:cNvSpPr>
          <p:nvPr>
            <p:ph type="ctrTitle"/>
          </p:nvPr>
        </p:nvSpPr>
        <p:spPr>
          <a:xfrm>
            <a:off x="603504" y="770467"/>
            <a:ext cx="10782300" cy="3352800"/>
          </a:xfrm>
          <a:prstGeom prst="rect">
            <a:avLst/>
          </a:prstGeom>
          <a:noFill/>
          <a:ln>
            <a:noFill/>
          </a:ln>
        </p:spPr>
        <p:txBody>
          <a:bodyPr spcFirstLastPara="1" wrap="square" lIns="91425" tIns="45700" rIns="91425" bIns="45700" anchor="b" anchorCtr="0"/>
          <a:lstStyle>
            <a:lvl1pPr lvl="0" algn="l" rtl="0">
              <a:lnSpc>
                <a:spcPct val="80000"/>
              </a:lnSpc>
              <a:spcBef>
                <a:spcPts val="0"/>
              </a:spcBef>
              <a:spcAft>
                <a:spcPts val="0"/>
              </a:spcAft>
              <a:buClr>
                <a:srgbClr val="FFFFFF"/>
              </a:buClr>
              <a:buSzPts val="8800"/>
              <a:buFont typeface="Calibri"/>
              <a:buNone/>
              <a:defRPr sz="8800">
                <a:solidFill>
                  <a:srgbClr val="FFFFFF"/>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 name="Google Shape;14;p24"/>
          <p:cNvSpPr txBox="1">
            <a:spLocks noGrp="1"/>
          </p:cNvSpPr>
          <p:nvPr>
            <p:ph type="subTitle" idx="1"/>
          </p:nvPr>
        </p:nvSpPr>
        <p:spPr>
          <a:xfrm>
            <a:off x="667512" y="4206876"/>
            <a:ext cx="9228300" cy="1645800"/>
          </a:xfrm>
          <a:prstGeom prst="rect">
            <a:avLst/>
          </a:prstGeom>
          <a:noFill/>
          <a:ln>
            <a:noFill/>
          </a:ln>
        </p:spPr>
        <p:txBody>
          <a:bodyPr spcFirstLastPara="1" wrap="square" lIns="91425" tIns="45700" rIns="91425" bIns="45700" anchor="t" anchorCtr="0"/>
          <a:lstStyle>
            <a:lvl1pPr lvl="0" algn="l" rtl="0">
              <a:lnSpc>
                <a:spcPct val="85000"/>
              </a:lnSpc>
              <a:spcBef>
                <a:spcPts val="1300"/>
              </a:spcBef>
              <a:spcAft>
                <a:spcPts val="0"/>
              </a:spcAft>
              <a:buClr>
                <a:schemeClr val="lt1"/>
              </a:buClr>
              <a:buSzPts val="3200"/>
              <a:buNone/>
              <a:defRPr sz="3200">
                <a:solidFill>
                  <a:schemeClr val="lt1"/>
                </a:solidFill>
                <a:latin typeface="Calibri"/>
                <a:ea typeface="Calibri"/>
                <a:cs typeface="Calibri"/>
                <a:sym typeface="Calibri"/>
              </a:defRPr>
            </a:lvl1pPr>
            <a:lvl2pPr lvl="1" algn="ctr" rtl="0">
              <a:lnSpc>
                <a:spcPct val="85000"/>
              </a:lnSpc>
              <a:spcBef>
                <a:spcPts val="600"/>
              </a:spcBef>
              <a:spcAft>
                <a:spcPts val="0"/>
              </a:spcAft>
              <a:buClr>
                <a:srgbClr val="262626"/>
              </a:buClr>
              <a:buSzPts val="2800"/>
              <a:buNone/>
              <a:defRPr sz="2800"/>
            </a:lvl2pPr>
            <a:lvl3pPr lvl="2" algn="ctr" rtl="0">
              <a:lnSpc>
                <a:spcPct val="85000"/>
              </a:lnSpc>
              <a:spcBef>
                <a:spcPts val="600"/>
              </a:spcBef>
              <a:spcAft>
                <a:spcPts val="0"/>
              </a:spcAft>
              <a:buClr>
                <a:srgbClr val="262626"/>
              </a:buClr>
              <a:buSzPts val="2400"/>
              <a:buNone/>
              <a:defRPr sz="2400"/>
            </a:lvl3pPr>
            <a:lvl4pPr lvl="3" algn="ctr" rtl="0">
              <a:lnSpc>
                <a:spcPct val="85000"/>
              </a:lnSpc>
              <a:spcBef>
                <a:spcPts val="600"/>
              </a:spcBef>
              <a:spcAft>
                <a:spcPts val="0"/>
              </a:spcAft>
              <a:buClr>
                <a:srgbClr val="262626"/>
              </a:buClr>
              <a:buSzPts val="2000"/>
              <a:buNone/>
              <a:defRPr sz="2000"/>
            </a:lvl4pPr>
            <a:lvl5pPr lvl="4" algn="ctr" rtl="0">
              <a:lnSpc>
                <a:spcPct val="85000"/>
              </a:lnSpc>
              <a:spcBef>
                <a:spcPts val="600"/>
              </a:spcBef>
              <a:spcAft>
                <a:spcPts val="0"/>
              </a:spcAft>
              <a:buClr>
                <a:srgbClr val="262626"/>
              </a:buClr>
              <a:buSzPts val="2000"/>
              <a:buNone/>
              <a:defRPr sz="2000"/>
            </a:lvl5pPr>
            <a:lvl6pPr lvl="5" algn="ctr" rtl="0">
              <a:lnSpc>
                <a:spcPct val="85000"/>
              </a:lnSpc>
              <a:spcBef>
                <a:spcPts val="600"/>
              </a:spcBef>
              <a:spcAft>
                <a:spcPts val="0"/>
              </a:spcAft>
              <a:buClr>
                <a:srgbClr val="262626"/>
              </a:buClr>
              <a:buSzPts val="2000"/>
              <a:buNone/>
              <a:defRPr sz="2000"/>
            </a:lvl6pPr>
            <a:lvl7pPr lvl="6" algn="ctr" rtl="0">
              <a:lnSpc>
                <a:spcPct val="85000"/>
              </a:lnSpc>
              <a:spcBef>
                <a:spcPts val="600"/>
              </a:spcBef>
              <a:spcAft>
                <a:spcPts val="0"/>
              </a:spcAft>
              <a:buClr>
                <a:srgbClr val="262626"/>
              </a:buClr>
              <a:buSzPts val="2000"/>
              <a:buNone/>
              <a:defRPr sz="2000"/>
            </a:lvl7pPr>
            <a:lvl8pPr lvl="7" algn="ctr" rtl="0">
              <a:lnSpc>
                <a:spcPct val="85000"/>
              </a:lnSpc>
              <a:spcBef>
                <a:spcPts val="600"/>
              </a:spcBef>
              <a:spcAft>
                <a:spcPts val="0"/>
              </a:spcAft>
              <a:buClr>
                <a:srgbClr val="262626"/>
              </a:buClr>
              <a:buSzPts val="2000"/>
              <a:buNone/>
              <a:defRPr sz="2000"/>
            </a:lvl8pPr>
            <a:lvl9pPr lvl="8" algn="ctr" rtl="0">
              <a:lnSpc>
                <a:spcPct val="85000"/>
              </a:lnSpc>
              <a:spcBef>
                <a:spcPts val="600"/>
              </a:spcBef>
              <a:spcAft>
                <a:spcPts val="0"/>
              </a:spcAft>
              <a:buClr>
                <a:srgbClr val="262626"/>
              </a:buClr>
              <a:buSzPts val="2000"/>
              <a:buNone/>
              <a:defRPr sz="2000"/>
            </a:lvl9pPr>
          </a:lstStyle>
          <a:p>
            <a:endParaRPr/>
          </a:p>
        </p:txBody>
      </p:sp>
      <p:sp>
        <p:nvSpPr>
          <p:cNvPr id="15" name="Google Shape;15;p24"/>
          <p:cNvSpPr txBox="1">
            <a:spLocks noGrp="1"/>
          </p:cNvSpPr>
          <p:nvPr>
            <p:ph type="dt" idx="10"/>
          </p:nvPr>
        </p:nvSpPr>
        <p:spPr>
          <a:xfrm>
            <a:off x="685800" y="6412447"/>
            <a:ext cx="41148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solidFill>
                  <a:srgbClr val="FFFFFF"/>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 name="Google Shape;16;p24"/>
          <p:cNvSpPr txBox="1">
            <a:spLocks noGrp="1"/>
          </p:cNvSpPr>
          <p:nvPr>
            <p:ph type="ftr" idx="11"/>
          </p:nvPr>
        </p:nvSpPr>
        <p:spPr>
          <a:xfrm>
            <a:off x="685800" y="6554697"/>
            <a:ext cx="50292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solidFill>
                  <a:srgbClr val="FFFFFF"/>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 name="Google Shape;17;p24"/>
          <p:cNvSpPr txBox="1">
            <a:spLocks noGrp="1"/>
          </p:cNvSpPr>
          <p:nvPr>
            <p:ph type="sldNum" idx="12"/>
          </p:nvPr>
        </p:nvSpPr>
        <p:spPr>
          <a:xfrm>
            <a:off x="8763926" y="5876412"/>
            <a:ext cx="2926200" cy="1397100"/>
          </a:xfrm>
          <a:prstGeom prst="rect">
            <a:avLst/>
          </a:prstGeom>
          <a:noFill/>
          <a:ln>
            <a:noFill/>
          </a:ln>
        </p:spPr>
        <p:txBody>
          <a:bodyPr spcFirstLastPara="1" wrap="square" lIns="91425" tIns="45700" rIns="91425" bIns="45700" anchor="b" anchorCtr="0">
            <a:noAutofit/>
          </a:bodyPr>
          <a:lstStyle>
            <a:lvl1pPr marL="0" marR="0" lvl="0"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0"/>
        <p:cNvGrpSpPr/>
        <p:nvPr/>
      </p:nvGrpSpPr>
      <p:grpSpPr>
        <a:xfrm>
          <a:off x="0" y="0"/>
          <a:ext cx="0" cy="0"/>
          <a:chOff x="0" y="0"/>
          <a:chExt cx="0" cy="0"/>
        </a:xfrm>
      </p:grpSpPr>
      <p:sp>
        <p:nvSpPr>
          <p:cNvPr id="71" name="Google Shape;71;p33"/>
          <p:cNvSpPr txBox="1">
            <a:spLocks noGrp="1"/>
          </p:cNvSpPr>
          <p:nvPr>
            <p:ph type="title"/>
          </p:nvPr>
        </p:nvSpPr>
        <p:spPr>
          <a:xfrm>
            <a:off x="657224" y="499533"/>
            <a:ext cx="10772700" cy="1658100"/>
          </a:xfrm>
          <a:prstGeom prst="rect">
            <a:avLst/>
          </a:prstGeom>
          <a:noFill/>
          <a:ln>
            <a:noFill/>
          </a:ln>
        </p:spPr>
        <p:txBody>
          <a:bodyPr spcFirstLastPara="1" wrap="square" lIns="91425" tIns="45700" rIns="91425" bIns="45700" anchor="ctr" anchorCtr="0"/>
          <a:lstStyle>
            <a:lvl1pPr lvl="0" algn="l" rtl="0">
              <a:lnSpc>
                <a:spcPct val="85000"/>
              </a:lnSpc>
              <a:spcBef>
                <a:spcPts val="0"/>
              </a:spcBef>
              <a:spcAft>
                <a:spcPts val="0"/>
              </a:spcAft>
              <a:buClr>
                <a:schemeClr val="accent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2" name="Google Shape;72;p33"/>
          <p:cNvSpPr txBox="1">
            <a:spLocks noGrp="1"/>
          </p:cNvSpPr>
          <p:nvPr>
            <p:ph type="body" idx="1"/>
          </p:nvPr>
        </p:nvSpPr>
        <p:spPr>
          <a:xfrm rot="5400000">
            <a:off x="4170381" y="-1482120"/>
            <a:ext cx="3766200" cy="10753800"/>
          </a:xfrm>
          <a:prstGeom prst="rect">
            <a:avLst/>
          </a:prstGeom>
          <a:noFill/>
          <a:ln>
            <a:noFill/>
          </a:ln>
        </p:spPr>
        <p:txBody>
          <a:bodyPr spcFirstLastPara="1" wrap="square" lIns="91425" tIns="45700" rIns="91425" bIns="45700" anchor="t" anchorCtr="0"/>
          <a:lstStyle>
            <a:lvl1pPr marL="457200" lvl="0" indent="-342900" algn="l" rtl="0">
              <a:lnSpc>
                <a:spcPct val="85000"/>
              </a:lnSpc>
              <a:spcBef>
                <a:spcPts val="1300"/>
              </a:spcBef>
              <a:spcAft>
                <a:spcPts val="0"/>
              </a:spcAft>
              <a:buClr>
                <a:srgbClr val="262626"/>
              </a:buClr>
              <a:buSzPts val="1800"/>
              <a:buChar char=" "/>
              <a:defRPr/>
            </a:lvl1pPr>
            <a:lvl2pPr marL="914400" lvl="1" indent="-342900" algn="l" rtl="0">
              <a:lnSpc>
                <a:spcPct val="85000"/>
              </a:lnSpc>
              <a:spcBef>
                <a:spcPts val="600"/>
              </a:spcBef>
              <a:spcAft>
                <a:spcPts val="0"/>
              </a:spcAft>
              <a:buClr>
                <a:srgbClr val="262626"/>
              </a:buClr>
              <a:buSzPts val="1800"/>
              <a:buChar char=" "/>
              <a:defRPr/>
            </a:lvl2pPr>
            <a:lvl3pPr marL="1371600" lvl="2" indent="-342900" algn="l" rtl="0">
              <a:lnSpc>
                <a:spcPct val="85000"/>
              </a:lnSpc>
              <a:spcBef>
                <a:spcPts val="600"/>
              </a:spcBef>
              <a:spcAft>
                <a:spcPts val="0"/>
              </a:spcAft>
              <a:buClr>
                <a:srgbClr val="262626"/>
              </a:buClr>
              <a:buSzPts val="1800"/>
              <a:buChar char=" "/>
              <a:defRPr/>
            </a:lvl3pPr>
            <a:lvl4pPr marL="1828800" lvl="3" indent="-342900" algn="l" rtl="0">
              <a:lnSpc>
                <a:spcPct val="85000"/>
              </a:lnSpc>
              <a:spcBef>
                <a:spcPts val="600"/>
              </a:spcBef>
              <a:spcAft>
                <a:spcPts val="0"/>
              </a:spcAft>
              <a:buClr>
                <a:srgbClr val="262626"/>
              </a:buClr>
              <a:buSzPts val="1800"/>
              <a:buChar char=" "/>
              <a:defRPr/>
            </a:lvl4pPr>
            <a:lvl5pPr marL="2286000" lvl="4" indent="-342900" algn="l" rtl="0">
              <a:lnSpc>
                <a:spcPct val="85000"/>
              </a:lnSpc>
              <a:spcBef>
                <a:spcPts val="600"/>
              </a:spcBef>
              <a:spcAft>
                <a:spcPts val="0"/>
              </a:spcAft>
              <a:buClr>
                <a:srgbClr val="262626"/>
              </a:buClr>
              <a:buSzPts val="1800"/>
              <a:buChar char=" "/>
              <a:defRPr/>
            </a:lvl5pPr>
            <a:lvl6pPr marL="2743200" lvl="5" indent="-342900" algn="l" rtl="0">
              <a:lnSpc>
                <a:spcPct val="85000"/>
              </a:lnSpc>
              <a:spcBef>
                <a:spcPts val="600"/>
              </a:spcBef>
              <a:spcAft>
                <a:spcPts val="0"/>
              </a:spcAft>
              <a:buClr>
                <a:srgbClr val="262626"/>
              </a:buClr>
              <a:buSzPts val="1800"/>
              <a:buChar char=" "/>
              <a:defRPr/>
            </a:lvl6pPr>
            <a:lvl7pPr marL="3200400" lvl="6" indent="-342900" algn="l" rtl="0">
              <a:lnSpc>
                <a:spcPct val="85000"/>
              </a:lnSpc>
              <a:spcBef>
                <a:spcPts val="600"/>
              </a:spcBef>
              <a:spcAft>
                <a:spcPts val="0"/>
              </a:spcAft>
              <a:buClr>
                <a:srgbClr val="262626"/>
              </a:buClr>
              <a:buSzPts val="1800"/>
              <a:buChar char=" "/>
              <a:defRPr/>
            </a:lvl7pPr>
            <a:lvl8pPr marL="3657600" lvl="7" indent="-342900" algn="l" rtl="0">
              <a:lnSpc>
                <a:spcPct val="85000"/>
              </a:lnSpc>
              <a:spcBef>
                <a:spcPts val="600"/>
              </a:spcBef>
              <a:spcAft>
                <a:spcPts val="0"/>
              </a:spcAft>
              <a:buClr>
                <a:srgbClr val="262626"/>
              </a:buClr>
              <a:buSzPts val="1800"/>
              <a:buChar char=" "/>
              <a:defRPr/>
            </a:lvl8pPr>
            <a:lvl9pPr marL="4114800" lvl="8" indent="-342900" algn="l" rtl="0">
              <a:lnSpc>
                <a:spcPct val="85000"/>
              </a:lnSpc>
              <a:spcBef>
                <a:spcPts val="600"/>
              </a:spcBef>
              <a:spcAft>
                <a:spcPts val="0"/>
              </a:spcAft>
              <a:buClr>
                <a:srgbClr val="262626"/>
              </a:buClr>
              <a:buSzPts val="1800"/>
              <a:buChar char=" "/>
              <a:defRPr/>
            </a:lvl9pPr>
          </a:lstStyle>
          <a:p>
            <a:endParaRPr/>
          </a:p>
        </p:txBody>
      </p:sp>
      <p:sp>
        <p:nvSpPr>
          <p:cNvPr id="73" name="Google Shape;73;p33"/>
          <p:cNvSpPr txBox="1">
            <a:spLocks noGrp="1"/>
          </p:cNvSpPr>
          <p:nvPr>
            <p:ph type="dt" idx="10"/>
          </p:nvPr>
        </p:nvSpPr>
        <p:spPr>
          <a:xfrm>
            <a:off x="685800" y="6412447"/>
            <a:ext cx="41148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4" name="Google Shape;74;p33"/>
          <p:cNvSpPr txBox="1">
            <a:spLocks noGrp="1"/>
          </p:cNvSpPr>
          <p:nvPr>
            <p:ph type="ftr" idx="11"/>
          </p:nvPr>
        </p:nvSpPr>
        <p:spPr>
          <a:xfrm>
            <a:off x="685800" y="6554697"/>
            <a:ext cx="50292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5" name="Google Shape;75;p33"/>
          <p:cNvSpPr txBox="1">
            <a:spLocks noGrp="1"/>
          </p:cNvSpPr>
          <p:nvPr>
            <p:ph type="sldNum" idx="12"/>
          </p:nvPr>
        </p:nvSpPr>
        <p:spPr>
          <a:xfrm>
            <a:off x="8763926" y="5876412"/>
            <a:ext cx="2926200" cy="1397100"/>
          </a:xfrm>
          <a:prstGeom prst="rect">
            <a:avLst/>
          </a:prstGeom>
          <a:noFill/>
          <a:ln>
            <a:noFill/>
          </a:ln>
        </p:spPr>
        <p:txBody>
          <a:bodyPr spcFirstLastPara="1" wrap="square" lIns="91425" tIns="45700" rIns="91425" bIns="45700" anchor="b" anchorCtr="0">
            <a:noAutofit/>
          </a:bodyPr>
          <a:lstStyle>
            <a:lvl1pPr marL="0" marR="0" lvl="0"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6"/>
        <p:cNvGrpSpPr/>
        <p:nvPr/>
      </p:nvGrpSpPr>
      <p:grpSpPr>
        <a:xfrm>
          <a:off x="0" y="0"/>
          <a:ext cx="0" cy="0"/>
          <a:chOff x="0" y="0"/>
          <a:chExt cx="0" cy="0"/>
        </a:xfrm>
      </p:grpSpPr>
      <p:sp>
        <p:nvSpPr>
          <p:cNvPr id="77" name="Google Shape;77;p34"/>
          <p:cNvSpPr txBox="1">
            <a:spLocks noGrp="1"/>
          </p:cNvSpPr>
          <p:nvPr>
            <p:ph type="title"/>
          </p:nvPr>
        </p:nvSpPr>
        <p:spPr>
          <a:xfrm rot="5400000">
            <a:off x="7658100" y="1781175"/>
            <a:ext cx="4800600" cy="2628900"/>
          </a:xfrm>
          <a:prstGeom prst="rect">
            <a:avLst/>
          </a:prstGeom>
          <a:noFill/>
          <a:ln>
            <a:noFill/>
          </a:ln>
        </p:spPr>
        <p:txBody>
          <a:bodyPr spcFirstLastPara="1" wrap="square" lIns="91425" tIns="45700" rIns="91425" bIns="45700" anchor="ctr" anchorCtr="0"/>
          <a:lstStyle>
            <a:lvl1pPr lvl="0" algn="l" rtl="0">
              <a:lnSpc>
                <a:spcPct val="85000"/>
              </a:lnSpc>
              <a:spcBef>
                <a:spcPts val="0"/>
              </a:spcBef>
              <a:spcAft>
                <a:spcPts val="0"/>
              </a:spcAft>
              <a:buClr>
                <a:schemeClr val="accent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8" name="Google Shape;78;p34"/>
          <p:cNvSpPr txBox="1">
            <a:spLocks noGrp="1"/>
          </p:cNvSpPr>
          <p:nvPr>
            <p:ph type="body" idx="1"/>
          </p:nvPr>
        </p:nvSpPr>
        <p:spPr>
          <a:xfrm rot="5400000">
            <a:off x="1938376" y="-452475"/>
            <a:ext cx="5400600" cy="7734300"/>
          </a:xfrm>
          <a:prstGeom prst="rect">
            <a:avLst/>
          </a:prstGeom>
          <a:noFill/>
          <a:ln>
            <a:noFill/>
          </a:ln>
        </p:spPr>
        <p:txBody>
          <a:bodyPr spcFirstLastPara="1" wrap="square" lIns="91425" tIns="45700" rIns="91425" bIns="45700" anchor="t" anchorCtr="0"/>
          <a:lstStyle>
            <a:lvl1pPr marL="457200" lvl="0" indent="-342900" algn="l" rtl="0">
              <a:lnSpc>
                <a:spcPct val="85000"/>
              </a:lnSpc>
              <a:spcBef>
                <a:spcPts val="1300"/>
              </a:spcBef>
              <a:spcAft>
                <a:spcPts val="0"/>
              </a:spcAft>
              <a:buClr>
                <a:srgbClr val="262626"/>
              </a:buClr>
              <a:buSzPts val="1800"/>
              <a:buChar char=" "/>
              <a:defRPr/>
            </a:lvl1pPr>
            <a:lvl2pPr marL="914400" lvl="1" indent="-342900" algn="l" rtl="0">
              <a:lnSpc>
                <a:spcPct val="85000"/>
              </a:lnSpc>
              <a:spcBef>
                <a:spcPts val="600"/>
              </a:spcBef>
              <a:spcAft>
                <a:spcPts val="0"/>
              </a:spcAft>
              <a:buClr>
                <a:srgbClr val="262626"/>
              </a:buClr>
              <a:buSzPts val="1800"/>
              <a:buChar char=" "/>
              <a:defRPr/>
            </a:lvl2pPr>
            <a:lvl3pPr marL="1371600" lvl="2" indent="-342900" algn="l" rtl="0">
              <a:lnSpc>
                <a:spcPct val="85000"/>
              </a:lnSpc>
              <a:spcBef>
                <a:spcPts val="600"/>
              </a:spcBef>
              <a:spcAft>
                <a:spcPts val="0"/>
              </a:spcAft>
              <a:buClr>
                <a:srgbClr val="262626"/>
              </a:buClr>
              <a:buSzPts val="1800"/>
              <a:buChar char=" "/>
              <a:defRPr/>
            </a:lvl3pPr>
            <a:lvl4pPr marL="1828800" lvl="3" indent="-342900" algn="l" rtl="0">
              <a:lnSpc>
                <a:spcPct val="85000"/>
              </a:lnSpc>
              <a:spcBef>
                <a:spcPts val="600"/>
              </a:spcBef>
              <a:spcAft>
                <a:spcPts val="0"/>
              </a:spcAft>
              <a:buClr>
                <a:srgbClr val="262626"/>
              </a:buClr>
              <a:buSzPts val="1800"/>
              <a:buChar char=" "/>
              <a:defRPr/>
            </a:lvl4pPr>
            <a:lvl5pPr marL="2286000" lvl="4" indent="-342900" algn="l" rtl="0">
              <a:lnSpc>
                <a:spcPct val="85000"/>
              </a:lnSpc>
              <a:spcBef>
                <a:spcPts val="600"/>
              </a:spcBef>
              <a:spcAft>
                <a:spcPts val="0"/>
              </a:spcAft>
              <a:buClr>
                <a:srgbClr val="262626"/>
              </a:buClr>
              <a:buSzPts val="1800"/>
              <a:buChar char=" "/>
              <a:defRPr/>
            </a:lvl5pPr>
            <a:lvl6pPr marL="2743200" lvl="5" indent="-342900" algn="l" rtl="0">
              <a:lnSpc>
                <a:spcPct val="85000"/>
              </a:lnSpc>
              <a:spcBef>
                <a:spcPts val="600"/>
              </a:spcBef>
              <a:spcAft>
                <a:spcPts val="0"/>
              </a:spcAft>
              <a:buClr>
                <a:srgbClr val="262626"/>
              </a:buClr>
              <a:buSzPts val="1800"/>
              <a:buChar char=" "/>
              <a:defRPr/>
            </a:lvl6pPr>
            <a:lvl7pPr marL="3200400" lvl="6" indent="-342900" algn="l" rtl="0">
              <a:lnSpc>
                <a:spcPct val="85000"/>
              </a:lnSpc>
              <a:spcBef>
                <a:spcPts val="600"/>
              </a:spcBef>
              <a:spcAft>
                <a:spcPts val="0"/>
              </a:spcAft>
              <a:buClr>
                <a:srgbClr val="262626"/>
              </a:buClr>
              <a:buSzPts val="1800"/>
              <a:buChar char=" "/>
              <a:defRPr/>
            </a:lvl7pPr>
            <a:lvl8pPr marL="3657600" lvl="7" indent="-342900" algn="l" rtl="0">
              <a:lnSpc>
                <a:spcPct val="85000"/>
              </a:lnSpc>
              <a:spcBef>
                <a:spcPts val="600"/>
              </a:spcBef>
              <a:spcAft>
                <a:spcPts val="0"/>
              </a:spcAft>
              <a:buClr>
                <a:srgbClr val="262626"/>
              </a:buClr>
              <a:buSzPts val="1800"/>
              <a:buChar char=" "/>
              <a:defRPr/>
            </a:lvl8pPr>
            <a:lvl9pPr marL="4114800" lvl="8" indent="-342900" algn="l" rtl="0">
              <a:lnSpc>
                <a:spcPct val="85000"/>
              </a:lnSpc>
              <a:spcBef>
                <a:spcPts val="600"/>
              </a:spcBef>
              <a:spcAft>
                <a:spcPts val="0"/>
              </a:spcAft>
              <a:buClr>
                <a:srgbClr val="262626"/>
              </a:buClr>
              <a:buSzPts val="1800"/>
              <a:buChar char=" "/>
              <a:defRPr/>
            </a:lvl9pPr>
          </a:lstStyle>
          <a:p>
            <a:endParaRPr/>
          </a:p>
        </p:txBody>
      </p:sp>
      <p:sp>
        <p:nvSpPr>
          <p:cNvPr id="79" name="Google Shape;79;p34"/>
          <p:cNvSpPr txBox="1">
            <a:spLocks noGrp="1"/>
          </p:cNvSpPr>
          <p:nvPr>
            <p:ph type="dt" idx="10"/>
          </p:nvPr>
        </p:nvSpPr>
        <p:spPr>
          <a:xfrm>
            <a:off x="685800" y="6412447"/>
            <a:ext cx="41148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0" name="Google Shape;80;p34"/>
          <p:cNvSpPr txBox="1">
            <a:spLocks noGrp="1"/>
          </p:cNvSpPr>
          <p:nvPr>
            <p:ph type="ftr" idx="11"/>
          </p:nvPr>
        </p:nvSpPr>
        <p:spPr>
          <a:xfrm>
            <a:off x="685800" y="6554697"/>
            <a:ext cx="50292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1" name="Google Shape;81;p34"/>
          <p:cNvSpPr txBox="1">
            <a:spLocks noGrp="1"/>
          </p:cNvSpPr>
          <p:nvPr>
            <p:ph type="sldNum" idx="12"/>
          </p:nvPr>
        </p:nvSpPr>
        <p:spPr>
          <a:xfrm>
            <a:off x="8763926" y="5876412"/>
            <a:ext cx="2926200" cy="1397100"/>
          </a:xfrm>
          <a:prstGeom prst="rect">
            <a:avLst/>
          </a:prstGeom>
          <a:noFill/>
          <a:ln>
            <a:noFill/>
          </a:ln>
        </p:spPr>
        <p:txBody>
          <a:bodyPr spcFirstLastPara="1" wrap="square" lIns="91425" tIns="45700" rIns="91425" bIns="45700" anchor="b" anchorCtr="0">
            <a:noAutofit/>
          </a:bodyPr>
          <a:lstStyle>
            <a:lvl1pPr marL="0" marR="0" lvl="0"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8"/>
        <p:cNvGrpSpPr/>
        <p:nvPr/>
      </p:nvGrpSpPr>
      <p:grpSpPr>
        <a:xfrm>
          <a:off x="0" y="0"/>
          <a:ext cx="0" cy="0"/>
          <a:chOff x="0" y="0"/>
          <a:chExt cx="0" cy="0"/>
        </a:xfrm>
      </p:grpSpPr>
      <p:sp>
        <p:nvSpPr>
          <p:cNvPr id="19" name="Google Shape;19;p25"/>
          <p:cNvSpPr txBox="1">
            <a:spLocks noGrp="1"/>
          </p:cNvSpPr>
          <p:nvPr>
            <p:ph type="title"/>
          </p:nvPr>
        </p:nvSpPr>
        <p:spPr>
          <a:xfrm>
            <a:off x="657224" y="499533"/>
            <a:ext cx="10772700" cy="1658100"/>
          </a:xfrm>
          <a:prstGeom prst="rect">
            <a:avLst/>
          </a:prstGeom>
          <a:noFill/>
          <a:ln>
            <a:noFill/>
          </a:ln>
        </p:spPr>
        <p:txBody>
          <a:bodyPr spcFirstLastPara="1" wrap="square" lIns="91425" tIns="45700" rIns="91425" bIns="45700" anchor="ctr" anchorCtr="0"/>
          <a:lstStyle>
            <a:lvl1pPr lvl="0" algn="l" rtl="0">
              <a:lnSpc>
                <a:spcPct val="85000"/>
              </a:lnSpc>
              <a:spcBef>
                <a:spcPts val="0"/>
              </a:spcBef>
              <a:spcAft>
                <a:spcPts val="0"/>
              </a:spcAft>
              <a:buClr>
                <a:schemeClr val="accent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0" name="Google Shape;20;p25"/>
          <p:cNvSpPr txBox="1">
            <a:spLocks noGrp="1"/>
          </p:cNvSpPr>
          <p:nvPr>
            <p:ph type="body" idx="1"/>
          </p:nvPr>
        </p:nvSpPr>
        <p:spPr>
          <a:xfrm>
            <a:off x="676656" y="2011680"/>
            <a:ext cx="10753800" cy="3766200"/>
          </a:xfrm>
          <a:prstGeom prst="rect">
            <a:avLst/>
          </a:prstGeom>
          <a:noFill/>
          <a:ln>
            <a:noFill/>
          </a:ln>
        </p:spPr>
        <p:txBody>
          <a:bodyPr spcFirstLastPara="1" wrap="square" lIns="91425" tIns="45700" rIns="91425" bIns="45700" anchor="t" anchorCtr="0"/>
          <a:lstStyle>
            <a:lvl1pPr marL="457200" lvl="0" indent="-342900" algn="l" rtl="0">
              <a:lnSpc>
                <a:spcPct val="85000"/>
              </a:lnSpc>
              <a:spcBef>
                <a:spcPts val="1300"/>
              </a:spcBef>
              <a:spcAft>
                <a:spcPts val="0"/>
              </a:spcAft>
              <a:buClr>
                <a:srgbClr val="262626"/>
              </a:buClr>
              <a:buSzPts val="1800"/>
              <a:buChar char=" "/>
              <a:defRPr/>
            </a:lvl1pPr>
            <a:lvl2pPr marL="914400" lvl="1" indent="-342900" algn="l" rtl="0">
              <a:lnSpc>
                <a:spcPct val="85000"/>
              </a:lnSpc>
              <a:spcBef>
                <a:spcPts val="600"/>
              </a:spcBef>
              <a:spcAft>
                <a:spcPts val="0"/>
              </a:spcAft>
              <a:buClr>
                <a:srgbClr val="262626"/>
              </a:buClr>
              <a:buSzPts val="1800"/>
              <a:buChar char=" "/>
              <a:defRPr/>
            </a:lvl2pPr>
            <a:lvl3pPr marL="1371600" lvl="2" indent="-342900" algn="l" rtl="0">
              <a:lnSpc>
                <a:spcPct val="85000"/>
              </a:lnSpc>
              <a:spcBef>
                <a:spcPts val="600"/>
              </a:spcBef>
              <a:spcAft>
                <a:spcPts val="0"/>
              </a:spcAft>
              <a:buClr>
                <a:srgbClr val="262626"/>
              </a:buClr>
              <a:buSzPts val="1800"/>
              <a:buChar char=" "/>
              <a:defRPr/>
            </a:lvl3pPr>
            <a:lvl4pPr marL="1828800" lvl="3" indent="-342900" algn="l" rtl="0">
              <a:lnSpc>
                <a:spcPct val="85000"/>
              </a:lnSpc>
              <a:spcBef>
                <a:spcPts val="600"/>
              </a:spcBef>
              <a:spcAft>
                <a:spcPts val="0"/>
              </a:spcAft>
              <a:buClr>
                <a:srgbClr val="262626"/>
              </a:buClr>
              <a:buSzPts val="1800"/>
              <a:buChar char=" "/>
              <a:defRPr/>
            </a:lvl4pPr>
            <a:lvl5pPr marL="2286000" lvl="4" indent="-342900" algn="l" rtl="0">
              <a:lnSpc>
                <a:spcPct val="85000"/>
              </a:lnSpc>
              <a:spcBef>
                <a:spcPts val="600"/>
              </a:spcBef>
              <a:spcAft>
                <a:spcPts val="0"/>
              </a:spcAft>
              <a:buClr>
                <a:srgbClr val="262626"/>
              </a:buClr>
              <a:buSzPts val="1800"/>
              <a:buChar char=" "/>
              <a:defRPr/>
            </a:lvl5pPr>
            <a:lvl6pPr marL="2743200" lvl="5" indent="-342900" algn="l" rtl="0">
              <a:lnSpc>
                <a:spcPct val="85000"/>
              </a:lnSpc>
              <a:spcBef>
                <a:spcPts val="600"/>
              </a:spcBef>
              <a:spcAft>
                <a:spcPts val="0"/>
              </a:spcAft>
              <a:buClr>
                <a:srgbClr val="262626"/>
              </a:buClr>
              <a:buSzPts val="1800"/>
              <a:buChar char=" "/>
              <a:defRPr/>
            </a:lvl6pPr>
            <a:lvl7pPr marL="3200400" lvl="6" indent="-342900" algn="l" rtl="0">
              <a:lnSpc>
                <a:spcPct val="85000"/>
              </a:lnSpc>
              <a:spcBef>
                <a:spcPts val="600"/>
              </a:spcBef>
              <a:spcAft>
                <a:spcPts val="0"/>
              </a:spcAft>
              <a:buClr>
                <a:srgbClr val="262626"/>
              </a:buClr>
              <a:buSzPts val="1800"/>
              <a:buChar char=" "/>
              <a:defRPr/>
            </a:lvl7pPr>
            <a:lvl8pPr marL="3657600" lvl="7" indent="-342900" algn="l" rtl="0">
              <a:lnSpc>
                <a:spcPct val="85000"/>
              </a:lnSpc>
              <a:spcBef>
                <a:spcPts val="600"/>
              </a:spcBef>
              <a:spcAft>
                <a:spcPts val="0"/>
              </a:spcAft>
              <a:buClr>
                <a:srgbClr val="262626"/>
              </a:buClr>
              <a:buSzPts val="1800"/>
              <a:buChar char=" "/>
              <a:defRPr/>
            </a:lvl8pPr>
            <a:lvl9pPr marL="4114800" lvl="8" indent="-342900" algn="l" rtl="0">
              <a:lnSpc>
                <a:spcPct val="85000"/>
              </a:lnSpc>
              <a:spcBef>
                <a:spcPts val="600"/>
              </a:spcBef>
              <a:spcAft>
                <a:spcPts val="0"/>
              </a:spcAft>
              <a:buClr>
                <a:srgbClr val="262626"/>
              </a:buClr>
              <a:buSzPts val="1800"/>
              <a:buChar char=" "/>
              <a:defRPr/>
            </a:lvl9pPr>
          </a:lstStyle>
          <a:p>
            <a:endParaRPr/>
          </a:p>
        </p:txBody>
      </p:sp>
      <p:sp>
        <p:nvSpPr>
          <p:cNvPr id="21" name="Google Shape;21;p25"/>
          <p:cNvSpPr txBox="1">
            <a:spLocks noGrp="1"/>
          </p:cNvSpPr>
          <p:nvPr>
            <p:ph type="dt" idx="10"/>
          </p:nvPr>
        </p:nvSpPr>
        <p:spPr>
          <a:xfrm>
            <a:off x="685800" y="6412447"/>
            <a:ext cx="41148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2" name="Google Shape;22;p25"/>
          <p:cNvSpPr txBox="1">
            <a:spLocks noGrp="1"/>
          </p:cNvSpPr>
          <p:nvPr>
            <p:ph type="ftr" idx="11"/>
          </p:nvPr>
        </p:nvSpPr>
        <p:spPr>
          <a:xfrm>
            <a:off x="685800" y="6554697"/>
            <a:ext cx="50292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 name="Google Shape;23;p25"/>
          <p:cNvSpPr txBox="1">
            <a:spLocks noGrp="1"/>
          </p:cNvSpPr>
          <p:nvPr>
            <p:ph type="sldNum" idx="12"/>
          </p:nvPr>
        </p:nvSpPr>
        <p:spPr>
          <a:xfrm>
            <a:off x="8763926" y="5876412"/>
            <a:ext cx="2926200" cy="1397100"/>
          </a:xfrm>
          <a:prstGeom prst="rect">
            <a:avLst/>
          </a:prstGeom>
          <a:noFill/>
          <a:ln>
            <a:noFill/>
          </a:ln>
        </p:spPr>
        <p:txBody>
          <a:bodyPr spcFirstLastPara="1" wrap="square" lIns="91425" tIns="45700" rIns="91425" bIns="45700" anchor="b" anchorCtr="0">
            <a:noAutofit/>
          </a:bodyPr>
          <a:lstStyle>
            <a:lvl1pPr marL="0" marR="0" lvl="0"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4"/>
        <p:cNvGrpSpPr/>
        <p:nvPr/>
      </p:nvGrpSpPr>
      <p:grpSpPr>
        <a:xfrm>
          <a:off x="0" y="0"/>
          <a:ext cx="0" cy="0"/>
          <a:chOff x="0" y="0"/>
          <a:chExt cx="0" cy="0"/>
        </a:xfrm>
      </p:grpSpPr>
      <p:sp>
        <p:nvSpPr>
          <p:cNvPr id="25" name="Google Shape;25;p26"/>
          <p:cNvSpPr txBox="1">
            <a:spLocks noGrp="1"/>
          </p:cNvSpPr>
          <p:nvPr>
            <p:ph type="title"/>
          </p:nvPr>
        </p:nvSpPr>
        <p:spPr>
          <a:xfrm>
            <a:off x="603504" y="767419"/>
            <a:ext cx="10780800" cy="3355800"/>
          </a:xfrm>
          <a:prstGeom prst="rect">
            <a:avLst/>
          </a:prstGeom>
          <a:noFill/>
          <a:ln>
            <a:noFill/>
          </a:ln>
        </p:spPr>
        <p:txBody>
          <a:bodyPr spcFirstLastPara="1" wrap="square" lIns="91425" tIns="45700" rIns="91425" bIns="45700" anchor="b" anchorCtr="0"/>
          <a:lstStyle>
            <a:lvl1pPr lvl="0" algn="l" rtl="0">
              <a:lnSpc>
                <a:spcPct val="80000"/>
              </a:lnSpc>
              <a:spcBef>
                <a:spcPts val="0"/>
              </a:spcBef>
              <a:spcAft>
                <a:spcPts val="0"/>
              </a:spcAft>
              <a:buClr>
                <a:schemeClr val="accent1"/>
              </a:buClr>
              <a:buSzPts val="8800"/>
              <a:buFont typeface="Calibri"/>
              <a:buNone/>
              <a:defRPr sz="8800" b="0">
                <a:solidFill>
                  <a:schemeClr val="accen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6" name="Google Shape;26;p26"/>
          <p:cNvSpPr txBox="1">
            <a:spLocks noGrp="1"/>
          </p:cNvSpPr>
          <p:nvPr>
            <p:ph type="body" idx="1"/>
          </p:nvPr>
        </p:nvSpPr>
        <p:spPr>
          <a:xfrm>
            <a:off x="667512" y="4204209"/>
            <a:ext cx="9226200" cy="1645800"/>
          </a:xfrm>
          <a:prstGeom prst="rect">
            <a:avLst/>
          </a:prstGeom>
          <a:noFill/>
          <a:ln>
            <a:noFill/>
          </a:ln>
        </p:spPr>
        <p:txBody>
          <a:bodyPr spcFirstLastPara="1" wrap="square" lIns="91425" tIns="45700" rIns="91425" bIns="45700" anchor="t" anchorCtr="0"/>
          <a:lstStyle>
            <a:lvl1pPr marL="457200" lvl="0" indent="-228600" algn="l" rtl="0">
              <a:lnSpc>
                <a:spcPct val="85000"/>
              </a:lnSpc>
              <a:spcBef>
                <a:spcPts val="1300"/>
              </a:spcBef>
              <a:spcAft>
                <a:spcPts val="0"/>
              </a:spcAft>
              <a:buClr>
                <a:schemeClr val="dk1"/>
              </a:buClr>
              <a:buSzPts val="3200"/>
              <a:buNone/>
              <a:defRPr sz="3200">
                <a:solidFill>
                  <a:schemeClr val="dk1"/>
                </a:solidFill>
                <a:latin typeface="Calibri"/>
                <a:ea typeface="Calibri"/>
                <a:cs typeface="Calibri"/>
                <a:sym typeface="Calibri"/>
              </a:defRPr>
            </a:lvl1pPr>
            <a:lvl2pPr marL="914400" lvl="1" indent="-228600" algn="l" rtl="0">
              <a:lnSpc>
                <a:spcPct val="85000"/>
              </a:lnSpc>
              <a:spcBef>
                <a:spcPts val="600"/>
              </a:spcBef>
              <a:spcAft>
                <a:spcPts val="0"/>
              </a:spcAft>
              <a:buClr>
                <a:srgbClr val="888888"/>
              </a:buClr>
              <a:buSzPts val="1800"/>
              <a:buNone/>
              <a:defRPr sz="1800">
                <a:solidFill>
                  <a:srgbClr val="888888"/>
                </a:solidFill>
              </a:defRPr>
            </a:lvl2pPr>
            <a:lvl3pPr marL="1371600" lvl="2" indent="-228600" algn="l" rtl="0">
              <a:lnSpc>
                <a:spcPct val="85000"/>
              </a:lnSpc>
              <a:spcBef>
                <a:spcPts val="600"/>
              </a:spcBef>
              <a:spcAft>
                <a:spcPts val="0"/>
              </a:spcAft>
              <a:buClr>
                <a:srgbClr val="888888"/>
              </a:buClr>
              <a:buSzPts val="1600"/>
              <a:buNone/>
              <a:defRPr sz="1600">
                <a:solidFill>
                  <a:srgbClr val="888888"/>
                </a:solidFill>
              </a:defRPr>
            </a:lvl3pPr>
            <a:lvl4pPr marL="1828800" lvl="3" indent="-228600" algn="l" rtl="0">
              <a:lnSpc>
                <a:spcPct val="85000"/>
              </a:lnSpc>
              <a:spcBef>
                <a:spcPts val="600"/>
              </a:spcBef>
              <a:spcAft>
                <a:spcPts val="0"/>
              </a:spcAft>
              <a:buClr>
                <a:srgbClr val="888888"/>
              </a:buClr>
              <a:buSzPts val="1400"/>
              <a:buNone/>
              <a:defRPr sz="1400">
                <a:solidFill>
                  <a:srgbClr val="888888"/>
                </a:solidFill>
              </a:defRPr>
            </a:lvl4pPr>
            <a:lvl5pPr marL="2286000" lvl="4" indent="-228600" algn="l" rtl="0">
              <a:lnSpc>
                <a:spcPct val="85000"/>
              </a:lnSpc>
              <a:spcBef>
                <a:spcPts val="600"/>
              </a:spcBef>
              <a:spcAft>
                <a:spcPts val="0"/>
              </a:spcAft>
              <a:buClr>
                <a:srgbClr val="888888"/>
              </a:buClr>
              <a:buSzPts val="1400"/>
              <a:buNone/>
              <a:defRPr sz="1400">
                <a:solidFill>
                  <a:srgbClr val="888888"/>
                </a:solidFill>
              </a:defRPr>
            </a:lvl5pPr>
            <a:lvl6pPr marL="2743200" lvl="5" indent="-228600" algn="l" rtl="0">
              <a:lnSpc>
                <a:spcPct val="85000"/>
              </a:lnSpc>
              <a:spcBef>
                <a:spcPts val="600"/>
              </a:spcBef>
              <a:spcAft>
                <a:spcPts val="0"/>
              </a:spcAft>
              <a:buClr>
                <a:srgbClr val="888888"/>
              </a:buClr>
              <a:buSzPts val="1400"/>
              <a:buNone/>
              <a:defRPr sz="1400">
                <a:solidFill>
                  <a:srgbClr val="888888"/>
                </a:solidFill>
              </a:defRPr>
            </a:lvl6pPr>
            <a:lvl7pPr marL="3200400" lvl="6" indent="-228600" algn="l" rtl="0">
              <a:lnSpc>
                <a:spcPct val="85000"/>
              </a:lnSpc>
              <a:spcBef>
                <a:spcPts val="600"/>
              </a:spcBef>
              <a:spcAft>
                <a:spcPts val="0"/>
              </a:spcAft>
              <a:buClr>
                <a:srgbClr val="888888"/>
              </a:buClr>
              <a:buSzPts val="1400"/>
              <a:buNone/>
              <a:defRPr sz="1400">
                <a:solidFill>
                  <a:srgbClr val="888888"/>
                </a:solidFill>
              </a:defRPr>
            </a:lvl7pPr>
            <a:lvl8pPr marL="3657600" lvl="7" indent="-228600" algn="l" rtl="0">
              <a:lnSpc>
                <a:spcPct val="85000"/>
              </a:lnSpc>
              <a:spcBef>
                <a:spcPts val="600"/>
              </a:spcBef>
              <a:spcAft>
                <a:spcPts val="0"/>
              </a:spcAft>
              <a:buClr>
                <a:srgbClr val="888888"/>
              </a:buClr>
              <a:buSzPts val="1400"/>
              <a:buNone/>
              <a:defRPr sz="1400">
                <a:solidFill>
                  <a:srgbClr val="888888"/>
                </a:solidFill>
              </a:defRPr>
            </a:lvl8pPr>
            <a:lvl9pPr marL="4114800" lvl="8" indent="-228600" algn="l" rtl="0">
              <a:lnSpc>
                <a:spcPct val="85000"/>
              </a:lnSpc>
              <a:spcBef>
                <a:spcPts val="600"/>
              </a:spcBef>
              <a:spcAft>
                <a:spcPts val="0"/>
              </a:spcAft>
              <a:buClr>
                <a:srgbClr val="888888"/>
              </a:buClr>
              <a:buSzPts val="1400"/>
              <a:buNone/>
              <a:defRPr sz="1400">
                <a:solidFill>
                  <a:srgbClr val="888888"/>
                </a:solidFill>
              </a:defRPr>
            </a:lvl9pPr>
          </a:lstStyle>
          <a:p>
            <a:endParaRPr/>
          </a:p>
        </p:txBody>
      </p:sp>
      <p:sp>
        <p:nvSpPr>
          <p:cNvPr id="27" name="Google Shape;27;p26"/>
          <p:cNvSpPr txBox="1">
            <a:spLocks noGrp="1"/>
          </p:cNvSpPr>
          <p:nvPr>
            <p:ph type="dt" idx="10"/>
          </p:nvPr>
        </p:nvSpPr>
        <p:spPr>
          <a:xfrm>
            <a:off x="685800" y="6412447"/>
            <a:ext cx="41148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8" name="Google Shape;28;p26"/>
          <p:cNvSpPr txBox="1">
            <a:spLocks noGrp="1"/>
          </p:cNvSpPr>
          <p:nvPr>
            <p:ph type="ftr" idx="11"/>
          </p:nvPr>
        </p:nvSpPr>
        <p:spPr>
          <a:xfrm>
            <a:off x="685800" y="6554697"/>
            <a:ext cx="50292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9" name="Google Shape;29;p26"/>
          <p:cNvSpPr txBox="1">
            <a:spLocks noGrp="1"/>
          </p:cNvSpPr>
          <p:nvPr>
            <p:ph type="sldNum" idx="12"/>
          </p:nvPr>
        </p:nvSpPr>
        <p:spPr>
          <a:xfrm>
            <a:off x="8763926" y="5876412"/>
            <a:ext cx="2926200" cy="1397100"/>
          </a:xfrm>
          <a:prstGeom prst="rect">
            <a:avLst/>
          </a:prstGeom>
          <a:noFill/>
          <a:ln>
            <a:noFill/>
          </a:ln>
        </p:spPr>
        <p:txBody>
          <a:bodyPr spcFirstLastPara="1" wrap="square" lIns="91425" tIns="45700" rIns="91425" bIns="45700" anchor="b" anchorCtr="0">
            <a:noAutofit/>
          </a:bodyPr>
          <a:lstStyle>
            <a:lvl1pPr marL="0" marR="0" lvl="0"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0"/>
        <p:cNvGrpSpPr/>
        <p:nvPr/>
      </p:nvGrpSpPr>
      <p:grpSpPr>
        <a:xfrm>
          <a:off x="0" y="0"/>
          <a:ext cx="0" cy="0"/>
          <a:chOff x="0" y="0"/>
          <a:chExt cx="0" cy="0"/>
        </a:xfrm>
      </p:grpSpPr>
      <p:sp>
        <p:nvSpPr>
          <p:cNvPr id="31" name="Google Shape;31;p27"/>
          <p:cNvSpPr txBox="1">
            <a:spLocks noGrp="1"/>
          </p:cNvSpPr>
          <p:nvPr>
            <p:ph type="title"/>
          </p:nvPr>
        </p:nvSpPr>
        <p:spPr>
          <a:xfrm>
            <a:off x="657224" y="499533"/>
            <a:ext cx="10772700" cy="1658100"/>
          </a:xfrm>
          <a:prstGeom prst="rect">
            <a:avLst/>
          </a:prstGeom>
          <a:noFill/>
          <a:ln>
            <a:noFill/>
          </a:ln>
        </p:spPr>
        <p:txBody>
          <a:bodyPr spcFirstLastPara="1" wrap="square" lIns="91425" tIns="45700" rIns="91425" bIns="45700" anchor="ctr" anchorCtr="0"/>
          <a:lstStyle>
            <a:lvl1pPr lvl="0" algn="l" rtl="0">
              <a:lnSpc>
                <a:spcPct val="85000"/>
              </a:lnSpc>
              <a:spcBef>
                <a:spcPts val="0"/>
              </a:spcBef>
              <a:spcAft>
                <a:spcPts val="0"/>
              </a:spcAft>
              <a:buClr>
                <a:schemeClr val="accent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2" name="Google Shape;32;p27"/>
          <p:cNvSpPr txBox="1">
            <a:spLocks noGrp="1"/>
          </p:cNvSpPr>
          <p:nvPr>
            <p:ph type="body" idx="1"/>
          </p:nvPr>
        </p:nvSpPr>
        <p:spPr>
          <a:xfrm>
            <a:off x="676656" y="1998134"/>
            <a:ext cx="4663500" cy="3767400"/>
          </a:xfrm>
          <a:prstGeom prst="rect">
            <a:avLst/>
          </a:prstGeom>
          <a:noFill/>
          <a:ln>
            <a:noFill/>
          </a:ln>
        </p:spPr>
        <p:txBody>
          <a:bodyPr spcFirstLastPara="1" wrap="square" lIns="91425" tIns="45700" rIns="91425" bIns="45700" anchor="t" anchorCtr="0"/>
          <a:lstStyle>
            <a:lvl1pPr marL="457200" lvl="0" indent="-381000" algn="l" rtl="0">
              <a:lnSpc>
                <a:spcPct val="85000"/>
              </a:lnSpc>
              <a:spcBef>
                <a:spcPts val="1300"/>
              </a:spcBef>
              <a:spcAft>
                <a:spcPts val="0"/>
              </a:spcAft>
              <a:buClr>
                <a:srgbClr val="262626"/>
              </a:buClr>
              <a:buSzPts val="2400"/>
              <a:buChar char=" "/>
              <a:defRPr sz="2400"/>
            </a:lvl1pPr>
            <a:lvl2pPr marL="914400" lvl="1" indent="-355600" algn="l" rtl="0">
              <a:lnSpc>
                <a:spcPct val="85000"/>
              </a:lnSpc>
              <a:spcBef>
                <a:spcPts val="600"/>
              </a:spcBef>
              <a:spcAft>
                <a:spcPts val="0"/>
              </a:spcAft>
              <a:buClr>
                <a:srgbClr val="262626"/>
              </a:buClr>
              <a:buSzPts val="2000"/>
              <a:buChar char=" "/>
              <a:defRPr sz="2000"/>
            </a:lvl2pPr>
            <a:lvl3pPr marL="1371600" lvl="2" indent="-342900" algn="l" rtl="0">
              <a:lnSpc>
                <a:spcPct val="85000"/>
              </a:lnSpc>
              <a:spcBef>
                <a:spcPts val="600"/>
              </a:spcBef>
              <a:spcAft>
                <a:spcPts val="0"/>
              </a:spcAft>
              <a:buClr>
                <a:srgbClr val="262626"/>
              </a:buClr>
              <a:buSzPts val="1800"/>
              <a:buChar char=" "/>
              <a:defRPr sz="1800"/>
            </a:lvl3pPr>
            <a:lvl4pPr marL="1828800" lvl="3" indent="-330200" algn="l" rtl="0">
              <a:lnSpc>
                <a:spcPct val="85000"/>
              </a:lnSpc>
              <a:spcBef>
                <a:spcPts val="600"/>
              </a:spcBef>
              <a:spcAft>
                <a:spcPts val="0"/>
              </a:spcAft>
              <a:buClr>
                <a:srgbClr val="262626"/>
              </a:buClr>
              <a:buSzPts val="1600"/>
              <a:buChar char=" "/>
              <a:defRPr sz="1600"/>
            </a:lvl4pPr>
            <a:lvl5pPr marL="2286000" lvl="4" indent="-330200" algn="l" rtl="0">
              <a:lnSpc>
                <a:spcPct val="85000"/>
              </a:lnSpc>
              <a:spcBef>
                <a:spcPts val="600"/>
              </a:spcBef>
              <a:spcAft>
                <a:spcPts val="0"/>
              </a:spcAft>
              <a:buClr>
                <a:srgbClr val="262626"/>
              </a:buClr>
              <a:buSzPts val="1600"/>
              <a:buChar char=" "/>
              <a:defRPr sz="1600"/>
            </a:lvl5pPr>
            <a:lvl6pPr marL="2743200" lvl="5" indent="-330200" algn="l" rtl="0">
              <a:lnSpc>
                <a:spcPct val="85000"/>
              </a:lnSpc>
              <a:spcBef>
                <a:spcPts val="600"/>
              </a:spcBef>
              <a:spcAft>
                <a:spcPts val="0"/>
              </a:spcAft>
              <a:buClr>
                <a:srgbClr val="262626"/>
              </a:buClr>
              <a:buSzPts val="1600"/>
              <a:buChar char=" "/>
              <a:defRPr sz="1600"/>
            </a:lvl6pPr>
            <a:lvl7pPr marL="3200400" lvl="6" indent="-330200" algn="l" rtl="0">
              <a:lnSpc>
                <a:spcPct val="85000"/>
              </a:lnSpc>
              <a:spcBef>
                <a:spcPts val="600"/>
              </a:spcBef>
              <a:spcAft>
                <a:spcPts val="0"/>
              </a:spcAft>
              <a:buClr>
                <a:srgbClr val="262626"/>
              </a:buClr>
              <a:buSzPts val="1600"/>
              <a:buChar char=" "/>
              <a:defRPr sz="1600"/>
            </a:lvl7pPr>
            <a:lvl8pPr marL="3657600" lvl="7" indent="-330200" algn="l" rtl="0">
              <a:lnSpc>
                <a:spcPct val="85000"/>
              </a:lnSpc>
              <a:spcBef>
                <a:spcPts val="600"/>
              </a:spcBef>
              <a:spcAft>
                <a:spcPts val="0"/>
              </a:spcAft>
              <a:buClr>
                <a:srgbClr val="262626"/>
              </a:buClr>
              <a:buSzPts val="1600"/>
              <a:buChar char=" "/>
              <a:defRPr sz="1600"/>
            </a:lvl8pPr>
            <a:lvl9pPr marL="4114800" lvl="8" indent="-330200" algn="l" rtl="0">
              <a:lnSpc>
                <a:spcPct val="85000"/>
              </a:lnSpc>
              <a:spcBef>
                <a:spcPts val="600"/>
              </a:spcBef>
              <a:spcAft>
                <a:spcPts val="0"/>
              </a:spcAft>
              <a:buClr>
                <a:srgbClr val="262626"/>
              </a:buClr>
              <a:buSzPts val="1600"/>
              <a:buChar char=" "/>
              <a:defRPr sz="1600"/>
            </a:lvl9pPr>
          </a:lstStyle>
          <a:p>
            <a:endParaRPr/>
          </a:p>
        </p:txBody>
      </p:sp>
      <p:sp>
        <p:nvSpPr>
          <p:cNvPr id="33" name="Google Shape;33;p27"/>
          <p:cNvSpPr txBox="1">
            <a:spLocks noGrp="1"/>
          </p:cNvSpPr>
          <p:nvPr>
            <p:ph type="body" idx="2"/>
          </p:nvPr>
        </p:nvSpPr>
        <p:spPr>
          <a:xfrm>
            <a:off x="6011330" y="1998134"/>
            <a:ext cx="4663500" cy="3767400"/>
          </a:xfrm>
          <a:prstGeom prst="rect">
            <a:avLst/>
          </a:prstGeom>
          <a:noFill/>
          <a:ln>
            <a:noFill/>
          </a:ln>
        </p:spPr>
        <p:txBody>
          <a:bodyPr spcFirstLastPara="1" wrap="square" lIns="91425" tIns="45700" rIns="91425" bIns="45700" anchor="t" anchorCtr="0"/>
          <a:lstStyle>
            <a:lvl1pPr marL="457200" lvl="0" indent="-381000" algn="l" rtl="0">
              <a:lnSpc>
                <a:spcPct val="85000"/>
              </a:lnSpc>
              <a:spcBef>
                <a:spcPts val="1300"/>
              </a:spcBef>
              <a:spcAft>
                <a:spcPts val="0"/>
              </a:spcAft>
              <a:buClr>
                <a:srgbClr val="262626"/>
              </a:buClr>
              <a:buSzPts val="2400"/>
              <a:buChar char=" "/>
              <a:defRPr sz="2400"/>
            </a:lvl1pPr>
            <a:lvl2pPr marL="914400" lvl="1" indent="-355600" algn="l" rtl="0">
              <a:lnSpc>
                <a:spcPct val="85000"/>
              </a:lnSpc>
              <a:spcBef>
                <a:spcPts val="600"/>
              </a:spcBef>
              <a:spcAft>
                <a:spcPts val="0"/>
              </a:spcAft>
              <a:buClr>
                <a:srgbClr val="262626"/>
              </a:buClr>
              <a:buSzPts val="2000"/>
              <a:buChar char=" "/>
              <a:defRPr sz="2000"/>
            </a:lvl2pPr>
            <a:lvl3pPr marL="1371600" lvl="2" indent="-342900" algn="l" rtl="0">
              <a:lnSpc>
                <a:spcPct val="85000"/>
              </a:lnSpc>
              <a:spcBef>
                <a:spcPts val="600"/>
              </a:spcBef>
              <a:spcAft>
                <a:spcPts val="0"/>
              </a:spcAft>
              <a:buClr>
                <a:srgbClr val="262626"/>
              </a:buClr>
              <a:buSzPts val="1800"/>
              <a:buChar char=" "/>
              <a:defRPr sz="1800"/>
            </a:lvl3pPr>
            <a:lvl4pPr marL="1828800" lvl="3" indent="-330200" algn="l" rtl="0">
              <a:lnSpc>
                <a:spcPct val="85000"/>
              </a:lnSpc>
              <a:spcBef>
                <a:spcPts val="600"/>
              </a:spcBef>
              <a:spcAft>
                <a:spcPts val="0"/>
              </a:spcAft>
              <a:buClr>
                <a:srgbClr val="262626"/>
              </a:buClr>
              <a:buSzPts val="1600"/>
              <a:buChar char=" "/>
              <a:defRPr sz="1600"/>
            </a:lvl4pPr>
            <a:lvl5pPr marL="2286000" lvl="4" indent="-330200" algn="l" rtl="0">
              <a:lnSpc>
                <a:spcPct val="85000"/>
              </a:lnSpc>
              <a:spcBef>
                <a:spcPts val="600"/>
              </a:spcBef>
              <a:spcAft>
                <a:spcPts val="0"/>
              </a:spcAft>
              <a:buClr>
                <a:srgbClr val="262626"/>
              </a:buClr>
              <a:buSzPts val="1600"/>
              <a:buChar char=" "/>
              <a:defRPr sz="1600"/>
            </a:lvl5pPr>
            <a:lvl6pPr marL="2743200" lvl="5" indent="-330200" algn="l" rtl="0">
              <a:lnSpc>
                <a:spcPct val="85000"/>
              </a:lnSpc>
              <a:spcBef>
                <a:spcPts val="600"/>
              </a:spcBef>
              <a:spcAft>
                <a:spcPts val="0"/>
              </a:spcAft>
              <a:buClr>
                <a:srgbClr val="262626"/>
              </a:buClr>
              <a:buSzPts val="1600"/>
              <a:buChar char=" "/>
              <a:defRPr sz="1600"/>
            </a:lvl6pPr>
            <a:lvl7pPr marL="3200400" lvl="6" indent="-330200" algn="l" rtl="0">
              <a:lnSpc>
                <a:spcPct val="85000"/>
              </a:lnSpc>
              <a:spcBef>
                <a:spcPts val="600"/>
              </a:spcBef>
              <a:spcAft>
                <a:spcPts val="0"/>
              </a:spcAft>
              <a:buClr>
                <a:srgbClr val="262626"/>
              </a:buClr>
              <a:buSzPts val="1600"/>
              <a:buChar char=" "/>
              <a:defRPr sz="1600"/>
            </a:lvl7pPr>
            <a:lvl8pPr marL="3657600" lvl="7" indent="-330200" algn="l" rtl="0">
              <a:lnSpc>
                <a:spcPct val="85000"/>
              </a:lnSpc>
              <a:spcBef>
                <a:spcPts val="600"/>
              </a:spcBef>
              <a:spcAft>
                <a:spcPts val="0"/>
              </a:spcAft>
              <a:buClr>
                <a:srgbClr val="262626"/>
              </a:buClr>
              <a:buSzPts val="1600"/>
              <a:buChar char=" "/>
              <a:defRPr sz="1600"/>
            </a:lvl8pPr>
            <a:lvl9pPr marL="4114800" lvl="8" indent="-330200" algn="l" rtl="0">
              <a:lnSpc>
                <a:spcPct val="85000"/>
              </a:lnSpc>
              <a:spcBef>
                <a:spcPts val="600"/>
              </a:spcBef>
              <a:spcAft>
                <a:spcPts val="0"/>
              </a:spcAft>
              <a:buClr>
                <a:srgbClr val="262626"/>
              </a:buClr>
              <a:buSzPts val="1600"/>
              <a:buChar char=" "/>
              <a:defRPr sz="1600"/>
            </a:lvl9pPr>
          </a:lstStyle>
          <a:p>
            <a:endParaRPr/>
          </a:p>
        </p:txBody>
      </p:sp>
      <p:sp>
        <p:nvSpPr>
          <p:cNvPr id="34" name="Google Shape;34;p27"/>
          <p:cNvSpPr txBox="1">
            <a:spLocks noGrp="1"/>
          </p:cNvSpPr>
          <p:nvPr>
            <p:ph type="dt" idx="10"/>
          </p:nvPr>
        </p:nvSpPr>
        <p:spPr>
          <a:xfrm>
            <a:off x="685800" y="6412447"/>
            <a:ext cx="41148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5" name="Google Shape;35;p27"/>
          <p:cNvSpPr txBox="1">
            <a:spLocks noGrp="1"/>
          </p:cNvSpPr>
          <p:nvPr>
            <p:ph type="ftr" idx="11"/>
          </p:nvPr>
        </p:nvSpPr>
        <p:spPr>
          <a:xfrm>
            <a:off x="685800" y="6554697"/>
            <a:ext cx="50292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6" name="Google Shape;36;p27"/>
          <p:cNvSpPr txBox="1">
            <a:spLocks noGrp="1"/>
          </p:cNvSpPr>
          <p:nvPr>
            <p:ph type="sldNum" idx="12"/>
          </p:nvPr>
        </p:nvSpPr>
        <p:spPr>
          <a:xfrm>
            <a:off x="8763926" y="5876412"/>
            <a:ext cx="2926200" cy="1397100"/>
          </a:xfrm>
          <a:prstGeom prst="rect">
            <a:avLst/>
          </a:prstGeom>
          <a:noFill/>
          <a:ln>
            <a:noFill/>
          </a:ln>
        </p:spPr>
        <p:txBody>
          <a:bodyPr spcFirstLastPara="1" wrap="square" lIns="91425" tIns="45700" rIns="91425" bIns="45700" anchor="b" anchorCtr="0">
            <a:noAutofit/>
          </a:bodyPr>
          <a:lstStyle>
            <a:lvl1pPr marL="0" marR="0" lvl="0"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7"/>
        <p:cNvGrpSpPr/>
        <p:nvPr/>
      </p:nvGrpSpPr>
      <p:grpSpPr>
        <a:xfrm>
          <a:off x="0" y="0"/>
          <a:ext cx="0" cy="0"/>
          <a:chOff x="0" y="0"/>
          <a:chExt cx="0" cy="0"/>
        </a:xfrm>
      </p:grpSpPr>
      <p:sp>
        <p:nvSpPr>
          <p:cNvPr id="38" name="Google Shape;38;p28"/>
          <p:cNvSpPr txBox="1">
            <a:spLocks noGrp="1"/>
          </p:cNvSpPr>
          <p:nvPr>
            <p:ph type="title"/>
          </p:nvPr>
        </p:nvSpPr>
        <p:spPr>
          <a:xfrm>
            <a:off x="657224" y="499533"/>
            <a:ext cx="10772700" cy="1658100"/>
          </a:xfrm>
          <a:prstGeom prst="rect">
            <a:avLst/>
          </a:prstGeom>
          <a:noFill/>
          <a:ln>
            <a:noFill/>
          </a:ln>
        </p:spPr>
        <p:txBody>
          <a:bodyPr spcFirstLastPara="1" wrap="square" lIns="91425" tIns="45700" rIns="91425" bIns="45700" anchor="ctr" anchorCtr="0"/>
          <a:lstStyle>
            <a:lvl1pPr lvl="0" algn="l" rtl="0">
              <a:lnSpc>
                <a:spcPct val="85000"/>
              </a:lnSpc>
              <a:spcBef>
                <a:spcPts val="0"/>
              </a:spcBef>
              <a:spcAft>
                <a:spcPts val="0"/>
              </a:spcAft>
              <a:buClr>
                <a:schemeClr val="accent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9" name="Google Shape;39;p28"/>
          <p:cNvSpPr txBox="1">
            <a:spLocks noGrp="1"/>
          </p:cNvSpPr>
          <p:nvPr>
            <p:ph type="body" idx="1"/>
          </p:nvPr>
        </p:nvSpPr>
        <p:spPr>
          <a:xfrm>
            <a:off x="676656" y="2040467"/>
            <a:ext cx="4663500" cy="723300"/>
          </a:xfrm>
          <a:prstGeom prst="rect">
            <a:avLst/>
          </a:prstGeom>
          <a:noFill/>
          <a:ln>
            <a:noFill/>
          </a:ln>
        </p:spPr>
        <p:txBody>
          <a:bodyPr spcFirstLastPara="1" wrap="square" lIns="91425" tIns="45700" rIns="91425" bIns="45700" anchor="ctr" anchorCtr="0"/>
          <a:lstStyle>
            <a:lvl1pPr marL="457200" lvl="0" indent="-228600" algn="l" rtl="0">
              <a:lnSpc>
                <a:spcPct val="85000"/>
              </a:lnSpc>
              <a:spcBef>
                <a:spcPts val="1300"/>
              </a:spcBef>
              <a:spcAft>
                <a:spcPts val="0"/>
              </a:spcAft>
              <a:buClr>
                <a:srgbClr val="262626"/>
              </a:buClr>
              <a:buSzPts val="2200"/>
              <a:buNone/>
              <a:defRPr sz="2200" b="0" cap="none">
                <a:solidFill>
                  <a:srgbClr val="262626"/>
                </a:solidFill>
                <a:latin typeface="Calibri"/>
                <a:ea typeface="Calibri"/>
                <a:cs typeface="Calibri"/>
                <a:sym typeface="Calibri"/>
              </a:defRPr>
            </a:lvl1pPr>
            <a:lvl2pPr marL="914400" lvl="1" indent="-228600" algn="l" rtl="0">
              <a:lnSpc>
                <a:spcPct val="85000"/>
              </a:lnSpc>
              <a:spcBef>
                <a:spcPts val="600"/>
              </a:spcBef>
              <a:spcAft>
                <a:spcPts val="0"/>
              </a:spcAft>
              <a:buClr>
                <a:srgbClr val="262626"/>
              </a:buClr>
              <a:buSzPts val="2000"/>
              <a:buNone/>
              <a:defRPr sz="2000" b="1"/>
            </a:lvl2pPr>
            <a:lvl3pPr marL="1371600" lvl="2" indent="-228600" algn="l" rtl="0">
              <a:lnSpc>
                <a:spcPct val="85000"/>
              </a:lnSpc>
              <a:spcBef>
                <a:spcPts val="600"/>
              </a:spcBef>
              <a:spcAft>
                <a:spcPts val="0"/>
              </a:spcAft>
              <a:buClr>
                <a:srgbClr val="262626"/>
              </a:buClr>
              <a:buSzPts val="1800"/>
              <a:buNone/>
              <a:defRPr sz="1800" b="1"/>
            </a:lvl3pPr>
            <a:lvl4pPr marL="1828800" lvl="3" indent="-228600" algn="l" rtl="0">
              <a:lnSpc>
                <a:spcPct val="85000"/>
              </a:lnSpc>
              <a:spcBef>
                <a:spcPts val="600"/>
              </a:spcBef>
              <a:spcAft>
                <a:spcPts val="0"/>
              </a:spcAft>
              <a:buClr>
                <a:srgbClr val="262626"/>
              </a:buClr>
              <a:buSzPts val="1600"/>
              <a:buNone/>
              <a:defRPr sz="1600" b="1"/>
            </a:lvl4pPr>
            <a:lvl5pPr marL="2286000" lvl="4" indent="-228600" algn="l" rtl="0">
              <a:lnSpc>
                <a:spcPct val="85000"/>
              </a:lnSpc>
              <a:spcBef>
                <a:spcPts val="600"/>
              </a:spcBef>
              <a:spcAft>
                <a:spcPts val="0"/>
              </a:spcAft>
              <a:buClr>
                <a:srgbClr val="262626"/>
              </a:buClr>
              <a:buSzPts val="1600"/>
              <a:buNone/>
              <a:defRPr sz="1600" b="1"/>
            </a:lvl5pPr>
            <a:lvl6pPr marL="2743200" lvl="5" indent="-228600" algn="l" rtl="0">
              <a:lnSpc>
                <a:spcPct val="85000"/>
              </a:lnSpc>
              <a:spcBef>
                <a:spcPts val="600"/>
              </a:spcBef>
              <a:spcAft>
                <a:spcPts val="0"/>
              </a:spcAft>
              <a:buClr>
                <a:srgbClr val="262626"/>
              </a:buClr>
              <a:buSzPts val="1600"/>
              <a:buNone/>
              <a:defRPr sz="1600" b="1"/>
            </a:lvl6pPr>
            <a:lvl7pPr marL="3200400" lvl="6" indent="-228600" algn="l" rtl="0">
              <a:lnSpc>
                <a:spcPct val="85000"/>
              </a:lnSpc>
              <a:spcBef>
                <a:spcPts val="600"/>
              </a:spcBef>
              <a:spcAft>
                <a:spcPts val="0"/>
              </a:spcAft>
              <a:buClr>
                <a:srgbClr val="262626"/>
              </a:buClr>
              <a:buSzPts val="1600"/>
              <a:buNone/>
              <a:defRPr sz="1600" b="1"/>
            </a:lvl7pPr>
            <a:lvl8pPr marL="3657600" lvl="7" indent="-228600" algn="l" rtl="0">
              <a:lnSpc>
                <a:spcPct val="85000"/>
              </a:lnSpc>
              <a:spcBef>
                <a:spcPts val="600"/>
              </a:spcBef>
              <a:spcAft>
                <a:spcPts val="0"/>
              </a:spcAft>
              <a:buClr>
                <a:srgbClr val="262626"/>
              </a:buClr>
              <a:buSzPts val="1600"/>
              <a:buNone/>
              <a:defRPr sz="1600" b="1"/>
            </a:lvl8pPr>
            <a:lvl9pPr marL="4114800" lvl="8" indent="-228600" algn="l" rtl="0">
              <a:lnSpc>
                <a:spcPct val="85000"/>
              </a:lnSpc>
              <a:spcBef>
                <a:spcPts val="600"/>
              </a:spcBef>
              <a:spcAft>
                <a:spcPts val="0"/>
              </a:spcAft>
              <a:buClr>
                <a:srgbClr val="262626"/>
              </a:buClr>
              <a:buSzPts val="1600"/>
              <a:buNone/>
              <a:defRPr sz="1600" b="1"/>
            </a:lvl9pPr>
          </a:lstStyle>
          <a:p>
            <a:endParaRPr/>
          </a:p>
        </p:txBody>
      </p:sp>
      <p:sp>
        <p:nvSpPr>
          <p:cNvPr id="40" name="Google Shape;40;p28"/>
          <p:cNvSpPr txBox="1">
            <a:spLocks noGrp="1"/>
          </p:cNvSpPr>
          <p:nvPr>
            <p:ph type="body" idx="2"/>
          </p:nvPr>
        </p:nvSpPr>
        <p:spPr>
          <a:xfrm>
            <a:off x="676656" y="2753084"/>
            <a:ext cx="4663500" cy="3200400"/>
          </a:xfrm>
          <a:prstGeom prst="rect">
            <a:avLst/>
          </a:prstGeom>
          <a:noFill/>
          <a:ln>
            <a:noFill/>
          </a:ln>
        </p:spPr>
        <p:txBody>
          <a:bodyPr spcFirstLastPara="1" wrap="square" lIns="91425" tIns="45700" rIns="91425" bIns="45700" anchor="t" anchorCtr="0"/>
          <a:lstStyle>
            <a:lvl1pPr marL="457200" lvl="0" indent="-381000" algn="l" rtl="0">
              <a:lnSpc>
                <a:spcPct val="85000"/>
              </a:lnSpc>
              <a:spcBef>
                <a:spcPts val="1300"/>
              </a:spcBef>
              <a:spcAft>
                <a:spcPts val="0"/>
              </a:spcAft>
              <a:buClr>
                <a:srgbClr val="262626"/>
              </a:buClr>
              <a:buSzPts val="2400"/>
              <a:buChar char=" "/>
              <a:defRPr sz="2400"/>
            </a:lvl1pPr>
            <a:lvl2pPr marL="914400" lvl="1" indent="-355600" algn="l" rtl="0">
              <a:lnSpc>
                <a:spcPct val="85000"/>
              </a:lnSpc>
              <a:spcBef>
                <a:spcPts val="600"/>
              </a:spcBef>
              <a:spcAft>
                <a:spcPts val="0"/>
              </a:spcAft>
              <a:buClr>
                <a:srgbClr val="262626"/>
              </a:buClr>
              <a:buSzPts val="2000"/>
              <a:buChar char=" "/>
              <a:defRPr sz="2000"/>
            </a:lvl2pPr>
            <a:lvl3pPr marL="1371600" lvl="2" indent="-342900" algn="l" rtl="0">
              <a:lnSpc>
                <a:spcPct val="85000"/>
              </a:lnSpc>
              <a:spcBef>
                <a:spcPts val="600"/>
              </a:spcBef>
              <a:spcAft>
                <a:spcPts val="0"/>
              </a:spcAft>
              <a:buClr>
                <a:srgbClr val="262626"/>
              </a:buClr>
              <a:buSzPts val="1800"/>
              <a:buChar char=" "/>
              <a:defRPr sz="1800"/>
            </a:lvl3pPr>
            <a:lvl4pPr marL="1828800" lvl="3" indent="-330200" algn="l" rtl="0">
              <a:lnSpc>
                <a:spcPct val="85000"/>
              </a:lnSpc>
              <a:spcBef>
                <a:spcPts val="600"/>
              </a:spcBef>
              <a:spcAft>
                <a:spcPts val="0"/>
              </a:spcAft>
              <a:buClr>
                <a:srgbClr val="262626"/>
              </a:buClr>
              <a:buSzPts val="1600"/>
              <a:buChar char=" "/>
              <a:defRPr sz="1600"/>
            </a:lvl4pPr>
            <a:lvl5pPr marL="2286000" lvl="4" indent="-330200" algn="l" rtl="0">
              <a:lnSpc>
                <a:spcPct val="85000"/>
              </a:lnSpc>
              <a:spcBef>
                <a:spcPts val="600"/>
              </a:spcBef>
              <a:spcAft>
                <a:spcPts val="0"/>
              </a:spcAft>
              <a:buClr>
                <a:srgbClr val="262626"/>
              </a:buClr>
              <a:buSzPts val="1600"/>
              <a:buChar char=" "/>
              <a:defRPr sz="1600"/>
            </a:lvl5pPr>
            <a:lvl6pPr marL="2743200" lvl="5" indent="-330200" algn="l" rtl="0">
              <a:lnSpc>
                <a:spcPct val="85000"/>
              </a:lnSpc>
              <a:spcBef>
                <a:spcPts val="600"/>
              </a:spcBef>
              <a:spcAft>
                <a:spcPts val="0"/>
              </a:spcAft>
              <a:buClr>
                <a:srgbClr val="262626"/>
              </a:buClr>
              <a:buSzPts val="1600"/>
              <a:buChar char=" "/>
              <a:defRPr sz="1600"/>
            </a:lvl6pPr>
            <a:lvl7pPr marL="3200400" lvl="6" indent="-330200" algn="l" rtl="0">
              <a:lnSpc>
                <a:spcPct val="85000"/>
              </a:lnSpc>
              <a:spcBef>
                <a:spcPts val="600"/>
              </a:spcBef>
              <a:spcAft>
                <a:spcPts val="0"/>
              </a:spcAft>
              <a:buClr>
                <a:srgbClr val="262626"/>
              </a:buClr>
              <a:buSzPts val="1600"/>
              <a:buChar char=" "/>
              <a:defRPr sz="1600"/>
            </a:lvl7pPr>
            <a:lvl8pPr marL="3657600" lvl="7" indent="-330200" algn="l" rtl="0">
              <a:lnSpc>
                <a:spcPct val="85000"/>
              </a:lnSpc>
              <a:spcBef>
                <a:spcPts val="600"/>
              </a:spcBef>
              <a:spcAft>
                <a:spcPts val="0"/>
              </a:spcAft>
              <a:buClr>
                <a:srgbClr val="262626"/>
              </a:buClr>
              <a:buSzPts val="1600"/>
              <a:buChar char=" "/>
              <a:defRPr sz="1600"/>
            </a:lvl8pPr>
            <a:lvl9pPr marL="4114800" lvl="8" indent="-330200" algn="l" rtl="0">
              <a:lnSpc>
                <a:spcPct val="85000"/>
              </a:lnSpc>
              <a:spcBef>
                <a:spcPts val="600"/>
              </a:spcBef>
              <a:spcAft>
                <a:spcPts val="0"/>
              </a:spcAft>
              <a:buClr>
                <a:srgbClr val="262626"/>
              </a:buClr>
              <a:buSzPts val="1600"/>
              <a:buChar char=" "/>
              <a:defRPr sz="1600"/>
            </a:lvl9pPr>
          </a:lstStyle>
          <a:p>
            <a:endParaRPr/>
          </a:p>
        </p:txBody>
      </p:sp>
      <p:sp>
        <p:nvSpPr>
          <p:cNvPr id="41" name="Google Shape;41;p28"/>
          <p:cNvSpPr txBox="1">
            <a:spLocks noGrp="1"/>
          </p:cNvSpPr>
          <p:nvPr>
            <p:ph type="body" idx="3"/>
          </p:nvPr>
        </p:nvSpPr>
        <p:spPr>
          <a:xfrm>
            <a:off x="6007608" y="2038435"/>
            <a:ext cx="4663500" cy="722400"/>
          </a:xfrm>
          <a:prstGeom prst="rect">
            <a:avLst/>
          </a:prstGeom>
          <a:noFill/>
          <a:ln>
            <a:noFill/>
          </a:ln>
        </p:spPr>
        <p:txBody>
          <a:bodyPr spcFirstLastPara="1" wrap="square" lIns="91425" tIns="45700" rIns="91425" bIns="45700" anchor="ctr" anchorCtr="0"/>
          <a:lstStyle>
            <a:lvl1pPr marL="457200" lvl="0" indent="-228600" algn="l" rtl="0">
              <a:lnSpc>
                <a:spcPct val="85000"/>
              </a:lnSpc>
              <a:spcBef>
                <a:spcPts val="1300"/>
              </a:spcBef>
              <a:spcAft>
                <a:spcPts val="0"/>
              </a:spcAft>
              <a:buClr>
                <a:srgbClr val="262626"/>
              </a:buClr>
              <a:buSzPts val="2200"/>
              <a:buNone/>
              <a:defRPr sz="2200" b="0" cap="none">
                <a:solidFill>
                  <a:srgbClr val="262626"/>
                </a:solidFill>
                <a:latin typeface="Calibri"/>
                <a:ea typeface="Calibri"/>
                <a:cs typeface="Calibri"/>
                <a:sym typeface="Calibri"/>
              </a:defRPr>
            </a:lvl1pPr>
            <a:lvl2pPr marL="914400" lvl="1" indent="-228600" algn="l" rtl="0">
              <a:lnSpc>
                <a:spcPct val="85000"/>
              </a:lnSpc>
              <a:spcBef>
                <a:spcPts val="600"/>
              </a:spcBef>
              <a:spcAft>
                <a:spcPts val="0"/>
              </a:spcAft>
              <a:buClr>
                <a:srgbClr val="262626"/>
              </a:buClr>
              <a:buSzPts val="2000"/>
              <a:buNone/>
              <a:defRPr sz="2000" b="1"/>
            </a:lvl2pPr>
            <a:lvl3pPr marL="1371600" lvl="2" indent="-228600" algn="l" rtl="0">
              <a:lnSpc>
                <a:spcPct val="85000"/>
              </a:lnSpc>
              <a:spcBef>
                <a:spcPts val="600"/>
              </a:spcBef>
              <a:spcAft>
                <a:spcPts val="0"/>
              </a:spcAft>
              <a:buClr>
                <a:srgbClr val="262626"/>
              </a:buClr>
              <a:buSzPts val="1800"/>
              <a:buNone/>
              <a:defRPr sz="1800" b="1"/>
            </a:lvl3pPr>
            <a:lvl4pPr marL="1828800" lvl="3" indent="-228600" algn="l" rtl="0">
              <a:lnSpc>
                <a:spcPct val="85000"/>
              </a:lnSpc>
              <a:spcBef>
                <a:spcPts val="600"/>
              </a:spcBef>
              <a:spcAft>
                <a:spcPts val="0"/>
              </a:spcAft>
              <a:buClr>
                <a:srgbClr val="262626"/>
              </a:buClr>
              <a:buSzPts val="1600"/>
              <a:buNone/>
              <a:defRPr sz="1600" b="1"/>
            </a:lvl4pPr>
            <a:lvl5pPr marL="2286000" lvl="4" indent="-228600" algn="l" rtl="0">
              <a:lnSpc>
                <a:spcPct val="85000"/>
              </a:lnSpc>
              <a:spcBef>
                <a:spcPts val="600"/>
              </a:spcBef>
              <a:spcAft>
                <a:spcPts val="0"/>
              </a:spcAft>
              <a:buClr>
                <a:srgbClr val="262626"/>
              </a:buClr>
              <a:buSzPts val="1600"/>
              <a:buNone/>
              <a:defRPr sz="1600" b="1"/>
            </a:lvl5pPr>
            <a:lvl6pPr marL="2743200" lvl="5" indent="-228600" algn="l" rtl="0">
              <a:lnSpc>
                <a:spcPct val="85000"/>
              </a:lnSpc>
              <a:spcBef>
                <a:spcPts val="600"/>
              </a:spcBef>
              <a:spcAft>
                <a:spcPts val="0"/>
              </a:spcAft>
              <a:buClr>
                <a:srgbClr val="262626"/>
              </a:buClr>
              <a:buSzPts val="1600"/>
              <a:buNone/>
              <a:defRPr sz="1600" b="1"/>
            </a:lvl6pPr>
            <a:lvl7pPr marL="3200400" lvl="6" indent="-228600" algn="l" rtl="0">
              <a:lnSpc>
                <a:spcPct val="85000"/>
              </a:lnSpc>
              <a:spcBef>
                <a:spcPts val="600"/>
              </a:spcBef>
              <a:spcAft>
                <a:spcPts val="0"/>
              </a:spcAft>
              <a:buClr>
                <a:srgbClr val="262626"/>
              </a:buClr>
              <a:buSzPts val="1600"/>
              <a:buNone/>
              <a:defRPr sz="1600" b="1"/>
            </a:lvl7pPr>
            <a:lvl8pPr marL="3657600" lvl="7" indent="-228600" algn="l" rtl="0">
              <a:lnSpc>
                <a:spcPct val="85000"/>
              </a:lnSpc>
              <a:spcBef>
                <a:spcPts val="600"/>
              </a:spcBef>
              <a:spcAft>
                <a:spcPts val="0"/>
              </a:spcAft>
              <a:buClr>
                <a:srgbClr val="262626"/>
              </a:buClr>
              <a:buSzPts val="1600"/>
              <a:buNone/>
              <a:defRPr sz="1600" b="1"/>
            </a:lvl8pPr>
            <a:lvl9pPr marL="4114800" lvl="8" indent="-228600" algn="l" rtl="0">
              <a:lnSpc>
                <a:spcPct val="85000"/>
              </a:lnSpc>
              <a:spcBef>
                <a:spcPts val="600"/>
              </a:spcBef>
              <a:spcAft>
                <a:spcPts val="0"/>
              </a:spcAft>
              <a:buClr>
                <a:srgbClr val="262626"/>
              </a:buClr>
              <a:buSzPts val="1600"/>
              <a:buNone/>
              <a:defRPr sz="1600" b="1"/>
            </a:lvl9pPr>
          </a:lstStyle>
          <a:p>
            <a:endParaRPr/>
          </a:p>
        </p:txBody>
      </p:sp>
      <p:sp>
        <p:nvSpPr>
          <p:cNvPr id="42" name="Google Shape;42;p28"/>
          <p:cNvSpPr txBox="1">
            <a:spLocks noGrp="1"/>
          </p:cNvSpPr>
          <p:nvPr>
            <p:ph type="body" idx="4"/>
          </p:nvPr>
        </p:nvSpPr>
        <p:spPr>
          <a:xfrm>
            <a:off x="6007608" y="2750990"/>
            <a:ext cx="4663500" cy="3200400"/>
          </a:xfrm>
          <a:prstGeom prst="rect">
            <a:avLst/>
          </a:prstGeom>
          <a:noFill/>
          <a:ln>
            <a:noFill/>
          </a:ln>
        </p:spPr>
        <p:txBody>
          <a:bodyPr spcFirstLastPara="1" wrap="square" lIns="91425" tIns="45700" rIns="91425" bIns="45700" anchor="t" anchorCtr="0"/>
          <a:lstStyle>
            <a:lvl1pPr marL="457200" lvl="0" indent="-381000" algn="l" rtl="0">
              <a:lnSpc>
                <a:spcPct val="85000"/>
              </a:lnSpc>
              <a:spcBef>
                <a:spcPts val="1300"/>
              </a:spcBef>
              <a:spcAft>
                <a:spcPts val="0"/>
              </a:spcAft>
              <a:buClr>
                <a:srgbClr val="262626"/>
              </a:buClr>
              <a:buSzPts val="2400"/>
              <a:buChar char=" "/>
              <a:defRPr sz="2400"/>
            </a:lvl1pPr>
            <a:lvl2pPr marL="914400" lvl="1" indent="-355600" algn="l" rtl="0">
              <a:lnSpc>
                <a:spcPct val="85000"/>
              </a:lnSpc>
              <a:spcBef>
                <a:spcPts val="600"/>
              </a:spcBef>
              <a:spcAft>
                <a:spcPts val="0"/>
              </a:spcAft>
              <a:buClr>
                <a:srgbClr val="262626"/>
              </a:buClr>
              <a:buSzPts val="2000"/>
              <a:buChar char=" "/>
              <a:defRPr sz="2000"/>
            </a:lvl2pPr>
            <a:lvl3pPr marL="1371600" lvl="2" indent="-342900" algn="l" rtl="0">
              <a:lnSpc>
                <a:spcPct val="85000"/>
              </a:lnSpc>
              <a:spcBef>
                <a:spcPts val="600"/>
              </a:spcBef>
              <a:spcAft>
                <a:spcPts val="0"/>
              </a:spcAft>
              <a:buClr>
                <a:srgbClr val="262626"/>
              </a:buClr>
              <a:buSzPts val="1800"/>
              <a:buChar char=" "/>
              <a:defRPr sz="1800"/>
            </a:lvl3pPr>
            <a:lvl4pPr marL="1828800" lvl="3" indent="-330200" algn="l" rtl="0">
              <a:lnSpc>
                <a:spcPct val="85000"/>
              </a:lnSpc>
              <a:spcBef>
                <a:spcPts val="600"/>
              </a:spcBef>
              <a:spcAft>
                <a:spcPts val="0"/>
              </a:spcAft>
              <a:buClr>
                <a:srgbClr val="262626"/>
              </a:buClr>
              <a:buSzPts val="1600"/>
              <a:buChar char=" "/>
              <a:defRPr sz="1600"/>
            </a:lvl4pPr>
            <a:lvl5pPr marL="2286000" lvl="4" indent="-330200" algn="l" rtl="0">
              <a:lnSpc>
                <a:spcPct val="85000"/>
              </a:lnSpc>
              <a:spcBef>
                <a:spcPts val="600"/>
              </a:spcBef>
              <a:spcAft>
                <a:spcPts val="0"/>
              </a:spcAft>
              <a:buClr>
                <a:srgbClr val="262626"/>
              </a:buClr>
              <a:buSzPts val="1600"/>
              <a:buChar char=" "/>
              <a:defRPr sz="1600"/>
            </a:lvl5pPr>
            <a:lvl6pPr marL="2743200" lvl="5" indent="-330200" algn="l" rtl="0">
              <a:lnSpc>
                <a:spcPct val="85000"/>
              </a:lnSpc>
              <a:spcBef>
                <a:spcPts val="600"/>
              </a:spcBef>
              <a:spcAft>
                <a:spcPts val="0"/>
              </a:spcAft>
              <a:buClr>
                <a:srgbClr val="262626"/>
              </a:buClr>
              <a:buSzPts val="1600"/>
              <a:buChar char=" "/>
              <a:defRPr sz="1600"/>
            </a:lvl6pPr>
            <a:lvl7pPr marL="3200400" lvl="6" indent="-330200" algn="l" rtl="0">
              <a:lnSpc>
                <a:spcPct val="85000"/>
              </a:lnSpc>
              <a:spcBef>
                <a:spcPts val="600"/>
              </a:spcBef>
              <a:spcAft>
                <a:spcPts val="0"/>
              </a:spcAft>
              <a:buClr>
                <a:srgbClr val="262626"/>
              </a:buClr>
              <a:buSzPts val="1600"/>
              <a:buChar char=" "/>
              <a:defRPr sz="1600"/>
            </a:lvl7pPr>
            <a:lvl8pPr marL="3657600" lvl="7" indent="-330200" algn="l" rtl="0">
              <a:lnSpc>
                <a:spcPct val="85000"/>
              </a:lnSpc>
              <a:spcBef>
                <a:spcPts val="600"/>
              </a:spcBef>
              <a:spcAft>
                <a:spcPts val="0"/>
              </a:spcAft>
              <a:buClr>
                <a:srgbClr val="262626"/>
              </a:buClr>
              <a:buSzPts val="1600"/>
              <a:buChar char=" "/>
              <a:defRPr sz="1600"/>
            </a:lvl8pPr>
            <a:lvl9pPr marL="4114800" lvl="8" indent="-330200" algn="l" rtl="0">
              <a:lnSpc>
                <a:spcPct val="85000"/>
              </a:lnSpc>
              <a:spcBef>
                <a:spcPts val="600"/>
              </a:spcBef>
              <a:spcAft>
                <a:spcPts val="0"/>
              </a:spcAft>
              <a:buClr>
                <a:srgbClr val="262626"/>
              </a:buClr>
              <a:buSzPts val="1600"/>
              <a:buChar char=" "/>
              <a:defRPr sz="1600"/>
            </a:lvl9pPr>
          </a:lstStyle>
          <a:p>
            <a:endParaRPr/>
          </a:p>
        </p:txBody>
      </p:sp>
      <p:sp>
        <p:nvSpPr>
          <p:cNvPr id="43" name="Google Shape;43;p28"/>
          <p:cNvSpPr txBox="1">
            <a:spLocks noGrp="1"/>
          </p:cNvSpPr>
          <p:nvPr>
            <p:ph type="dt" idx="10"/>
          </p:nvPr>
        </p:nvSpPr>
        <p:spPr>
          <a:xfrm>
            <a:off x="685800" y="6412447"/>
            <a:ext cx="41148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44" name="Google Shape;44;p28"/>
          <p:cNvSpPr txBox="1">
            <a:spLocks noGrp="1"/>
          </p:cNvSpPr>
          <p:nvPr>
            <p:ph type="ftr" idx="11"/>
          </p:nvPr>
        </p:nvSpPr>
        <p:spPr>
          <a:xfrm>
            <a:off x="685800" y="6554697"/>
            <a:ext cx="50292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45" name="Google Shape;45;p28"/>
          <p:cNvSpPr txBox="1">
            <a:spLocks noGrp="1"/>
          </p:cNvSpPr>
          <p:nvPr>
            <p:ph type="sldNum" idx="12"/>
          </p:nvPr>
        </p:nvSpPr>
        <p:spPr>
          <a:xfrm>
            <a:off x="8763926" y="5876412"/>
            <a:ext cx="2926200" cy="1397100"/>
          </a:xfrm>
          <a:prstGeom prst="rect">
            <a:avLst/>
          </a:prstGeom>
          <a:noFill/>
          <a:ln>
            <a:noFill/>
          </a:ln>
        </p:spPr>
        <p:txBody>
          <a:bodyPr spcFirstLastPara="1" wrap="square" lIns="91425" tIns="45700" rIns="91425" bIns="45700" anchor="b" anchorCtr="0">
            <a:noAutofit/>
          </a:bodyPr>
          <a:lstStyle>
            <a:lvl1pPr marL="0" marR="0" lvl="0"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6"/>
        <p:cNvGrpSpPr/>
        <p:nvPr/>
      </p:nvGrpSpPr>
      <p:grpSpPr>
        <a:xfrm>
          <a:off x="0" y="0"/>
          <a:ext cx="0" cy="0"/>
          <a:chOff x="0" y="0"/>
          <a:chExt cx="0" cy="0"/>
        </a:xfrm>
      </p:grpSpPr>
      <p:sp>
        <p:nvSpPr>
          <p:cNvPr id="47" name="Google Shape;47;p29"/>
          <p:cNvSpPr txBox="1">
            <a:spLocks noGrp="1"/>
          </p:cNvSpPr>
          <p:nvPr>
            <p:ph type="title"/>
          </p:nvPr>
        </p:nvSpPr>
        <p:spPr>
          <a:xfrm>
            <a:off x="657224" y="499533"/>
            <a:ext cx="10772700" cy="1658100"/>
          </a:xfrm>
          <a:prstGeom prst="rect">
            <a:avLst/>
          </a:prstGeom>
          <a:noFill/>
          <a:ln>
            <a:noFill/>
          </a:ln>
        </p:spPr>
        <p:txBody>
          <a:bodyPr spcFirstLastPara="1" wrap="square" lIns="91425" tIns="45700" rIns="91425" bIns="45700" anchor="ctr" anchorCtr="0"/>
          <a:lstStyle>
            <a:lvl1pPr lvl="0" algn="l" rtl="0">
              <a:lnSpc>
                <a:spcPct val="85000"/>
              </a:lnSpc>
              <a:spcBef>
                <a:spcPts val="0"/>
              </a:spcBef>
              <a:spcAft>
                <a:spcPts val="0"/>
              </a:spcAft>
              <a:buClr>
                <a:schemeClr val="accent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48" name="Google Shape;48;p29"/>
          <p:cNvSpPr txBox="1">
            <a:spLocks noGrp="1"/>
          </p:cNvSpPr>
          <p:nvPr>
            <p:ph type="dt" idx="10"/>
          </p:nvPr>
        </p:nvSpPr>
        <p:spPr>
          <a:xfrm>
            <a:off x="685800" y="6412447"/>
            <a:ext cx="41148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49" name="Google Shape;49;p29"/>
          <p:cNvSpPr txBox="1">
            <a:spLocks noGrp="1"/>
          </p:cNvSpPr>
          <p:nvPr>
            <p:ph type="ftr" idx="11"/>
          </p:nvPr>
        </p:nvSpPr>
        <p:spPr>
          <a:xfrm>
            <a:off x="685800" y="6554697"/>
            <a:ext cx="50292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0" name="Google Shape;50;p29"/>
          <p:cNvSpPr txBox="1">
            <a:spLocks noGrp="1"/>
          </p:cNvSpPr>
          <p:nvPr>
            <p:ph type="sldNum" idx="12"/>
          </p:nvPr>
        </p:nvSpPr>
        <p:spPr>
          <a:xfrm>
            <a:off x="8763926" y="5876412"/>
            <a:ext cx="2926200" cy="1397100"/>
          </a:xfrm>
          <a:prstGeom prst="rect">
            <a:avLst/>
          </a:prstGeom>
          <a:noFill/>
          <a:ln>
            <a:noFill/>
          </a:ln>
        </p:spPr>
        <p:txBody>
          <a:bodyPr spcFirstLastPara="1" wrap="square" lIns="91425" tIns="45700" rIns="91425" bIns="45700" anchor="b" anchorCtr="0">
            <a:noAutofit/>
          </a:bodyPr>
          <a:lstStyle>
            <a:lvl1pPr marL="0" marR="0" lvl="0"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
        <p:cNvGrpSpPr/>
        <p:nvPr/>
      </p:nvGrpSpPr>
      <p:grpSpPr>
        <a:xfrm>
          <a:off x="0" y="0"/>
          <a:ext cx="0" cy="0"/>
          <a:chOff x="0" y="0"/>
          <a:chExt cx="0" cy="0"/>
        </a:xfrm>
      </p:grpSpPr>
      <p:sp>
        <p:nvSpPr>
          <p:cNvPr id="52" name="Google Shape;52;p30"/>
          <p:cNvSpPr txBox="1">
            <a:spLocks noGrp="1"/>
          </p:cNvSpPr>
          <p:nvPr>
            <p:ph type="dt" idx="10"/>
          </p:nvPr>
        </p:nvSpPr>
        <p:spPr>
          <a:xfrm>
            <a:off x="685800" y="6412447"/>
            <a:ext cx="41148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3" name="Google Shape;53;p30"/>
          <p:cNvSpPr txBox="1">
            <a:spLocks noGrp="1"/>
          </p:cNvSpPr>
          <p:nvPr>
            <p:ph type="ftr" idx="11"/>
          </p:nvPr>
        </p:nvSpPr>
        <p:spPr>
          <a:xfrm>
            <a:off x="685800" y="6554697"/>
            <a:ext cx="50292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4" name="Google Shape;54;p30"/>
          <p:cNvSpPr txBox="1">
            <a:spLocks noGrp="1"/>
          </p:cNvSpPr>
          <p:nvPr>
            <p:ph type="sldNum" idx="12"/>
          </p:nvPr>
        </p:nvSpPr>
        <p:spPr>
          <a:xfrm>
            <a:off x="8763926" y="5876412"/>
            <a:ext cx="2926200" cy="1397100"/>
          </a:xfrm>
          <a:prstGeom prst="rect">
            <a:avLst/>
          </a:prstGeom>
          <a:noFill/>
          <a:ln>
            <a:noFill/>
          </a:ln>
        </p:spPr>
        <p:txBody>
          <a:bodyPr spcFirstLastPara="1" wrap="square" lIns="91425" tIns="45700" rIns="91425" bIns="45700" anchor="b" anchorCtr="0">
            <a:noAutofit/>
          </a:bodyPr>
          <a:lstStyle>
            <a:lvl1pPr marL="0" marR="0" lvl="0"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5"/>
        <p:cNvGrpSpPr/>
        <p:nvPr/>
      </p:nvGrpSpPr>
      <p:grpSpPr>
        <a:xfrm>
          <a:off x="0" y="0"/>
          <a:ext cx="0" cy="0"/>
          <a:chOff x="0" y="0"/>
          <a:chExt cx="0" cy="0"/>
        </a:xfrm>
      </p:grpSpPr>
      <p:sp>
        <p:nvSpPr>
          <p:cNvPr id="56" name="Google Shape;56;p31"/>
          <p:cNvSpPr/>
          <p:nvPr/>
        </p:nvSpPr>
        <p:spPr>
          <a:xfrm>
            <a:off x="7620000" y="0"/>
            <a:ext cx="4572000" cy="68580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31"/>
          <p:cNvSpPr txBox="1">
            <a:spLocks noGrp="1"/>
          </p:cNvSpPr>
          <p:nvPr>
            <p:ph type="title"/>
          </p:nvPr>
        </p:nvSpPr>
        <p:spPr>
          <a:xfrm>
            <a:off x="8261404" y="542282"/>
            <a:ext cx="3383400" cy="1920300"/>
          </a:xfrm>
          <a:prstGeom prst="rect">
            <a:avLst/>
          </a:prstGeom>
          <a:noFill/>
          <a:ln>
            <a:noFill/>
          </a:ln>
        </p:spPr>
        <p:txBody>
          <a:bodyPr spcFirstLastPara="1" wrap="square" lIns="91425" tIns="45700" rIns="91425" bIns="45700" anchor="b" anchorCtr="0"/>
          <a:lstStyle>
            <a:lvl1pPr lvl="0" algn="l" rtl="0">
              <a:lnSpc>
                <a:spcPct val="85000"/>
              </a:lnSpc>
              <a:spcBef>
                <a:spcPts val="0"/>
              </a:spcBef>
              <a:spcAft>
                <a:spcPts val="0"/>
              </a:spcAft>
              <a:buClr>
                <a:srgbClr val="FFFFFF"/>
              </a:buClr>
              <a:buSzPts val="4000"/>
              <a:buFont typeface="Calibri"/>
              <a:buNone/>
              <a:defRPr sz="4000">
                <a:solidFill>
                  <a:srgbClr val="FFFFFF"/>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8" name="Google Shape;58;p31"/>
          <p:cNvSpPr txBox="1">
            <a:spLocks noGrp="1"/>
          </p:cNvSpPr>
          <p:nvPr>
            <p:ph type="body" idx="1"/>
          </p:nvPr>
        </p:nvSpPr>
        <p:spPr>
          <a:xfrm>
            <a:off x="762000" y="762000"/>
            <a:ext cx="6096000" cy="4572000"/>
          </a:xfrm>
          <a:prstGeom prst="rect">
            <a:avLst/>
          </a:prstGeom>
          <a:noFill/>
          <a:ln>
            <a:noFill/>
          </a:ln>
        </p:spPr>
        <p:txBody>
          <a:bodyPr spcFirstLastPara="1" wrap="square" lIns="91425" tIns="45700" rIns="91425" bIns="45700" anchor="t" anchorCtr="0"/>
          <a:lstStyle>
            <a:lvl1pPr marL="457200" lvl="0" indent="-431800" algn="l" rtl="0">
              <a:lnSpc>
                <a:spcPct val="85000"/>
              </a:lnSpc>
              <a:spcBef>
                <a:spcPts val="1300"/>
              </a:spcBef>
              <a:spcAft>
                <a:spcPts val="0"/>
              </a:spcAft>
              <a:buClr>
                <a:srgbClr val="262626"/>
              </a:buClr>
              <a:buSzPts val="3200"/>
              <a:buChar char=" "/>
              <a:defRPr sz="3200"/>
            </a:lvl1pPr>
            <a:lvl2pPr marL="914400" lvl="1" indent="-406400" algn="l" rtl="0">
              <a:lnSpc>
                <a:spcPct val="85000"/>
              </a:lnSpc>
              <a:spcBef>
                <a:spcPts val="600"/>
              </a:spcBef>
              <a:spcAft>
                <a:spcPts val="0"/>
              </a:spcAft>
              <a:buClr>
                <a:srgbClr val="262626"/>
              </a:buClr>
              <a:buSzPts val="2800"/>
              <a:buChar char=" "/>
              <a:defRPr sz="2800"/>
            </a:lvl2pPr>
            <a:lvl3pPr marL="1371600" lvl="2" indent="-381000" algn="l" rtl="0">
              <a:lnSpc>
                <a:spcPct val="85000"/>
              </a:lnSpc>
              <a:spcBef>
                <a:spcPts val="600"/>
              </a:spcBef>
              <a:spcAft>
                <a:spcPts val="0"/>
              </a:spcAft>
              <a:buClr>
                <a:srgbClr val="262626"/>
              </a:buClr>
              <a:buSzPts val="2400"/>
              <a:buChar char=" "/>
              <a:defRPr sz="2400"/>
            </a:lvl3pPr>
            <a:lvl4pPr marL="1828800" lvl="3" indent="-355600" algn="l" rtl="0">
              <a:lnSpc>
                <a:spcPct val="85000"/>
              </a:lnSpc>
              <a:spcBef>
                <a:spcPts val="600"/>
              </a:spcBef>
              <a:spcAft>
                <a:spcPts val="0"/>
              </a:spcAft>
              <a:buClr>
                <a:srgbClr val="262626"/>
              </a:buClr>
              <a:buSzPts val="2000"/>
              <a:buChar char=" "/>
              <a:defRPr sz="2000"/>
            </a:lvl4pPr>
            <a:lvl5pPr marL="2286000" lvl="4" indent="-355600" algn="l" rtl="0">
              <a:lnSpc>
                <a:spcPct val="85000"/>
              </a:lnSpc>
              <a:spcBef>
                <a:spcPts val="600"/>
              </a:spcBef>
              <a:spcAft>
                <a:spcPts val="0"/>
              </a:spcAft>
              <a:buClr>
                <a:srgbClr val="262626"/>
              </a:buClr>
              <a:buSzPts val="2000"/>
              <a:buChar char=" "/>
              <a:defRPr sz="2000"/>
            </a:lvl5pPr>
            <a:lvl6pPr marL="2743200" lvl="5" indent="-355600" algn="l" rtl="0">
              <a:lnSpc>
                <a:spcPct val="85000"/>
              </a:lnSpc>
              <a:spcBef>
                <a:spcPts val="600"/>
              </a:spcBef>
              <a:spcAft>
                <a:spcPts val="0"/>
              </a:spcAft>
              <a:buClr>
                <a:srgbClr val="262626"/>
              </a:buClr>
              <a:buSzPts val="2000"/>
              <a:buChar char=" "/>
              <a:defRPr sz="2000"/>
            </a:lvl6pPr>
            <a:lvl7pPr marL="3200400" lvl="6" indent="-355600" algn="l" rtl="0">
              <a:lnSpc>
                <a:spcPct val="85000"/>
              </a:lnSpc>
              <a:spcBef>
                <a:spcPts val="600"/>
              </a:spcBef>
              <a:spcAft>
                <a:spcPts val="0"/>
              </a:spcAft>
              <a:buClr>
                <a:srgbClr val="262626"/>
              </a:buClr>
              <a:buSzPts val="2000"/>
              <a:buChar char=" "/>
              <a:defRPr sz="2000"/>
            </a:lvl7pPr>
            <a:lvl8pPr marL="3657600" lvl="7" indent="-355600" algn="l" rtl="0">
              <a:lnSpc>
                <a:spcPct val="85000"/>
              </a:lnSpc>
              <a:spcBef>
                <a:spcPts val="600"/>
              </a:spcBef>
              <a:spcAft>
                <a:spcPts val="0"/>
              </a:spcAft>
              <a:buClr>
                <a:srgbClr val="262626"/>
              </a:buClr>
              <a:buSzPts val="2000"/>
              <a:buChar char=" "/>
              <a:defRPr sz="2000"/>
            </a:lvl8pPr>
            <a:lvl9pPr marL="4114800" lvl="8" indent="-355600" algn="l" rtl="0">
              <a:lnSpc>
                <a:spcPct val="85000"/>
              </a:lnSpc>
              <a:spcBef>
                <a:spcPts val="600"/>
              </a:spcBef>
              <a:spcAft>
                <a:spcPts val="0"/>
              </a:spcAft>
              <a:buClr>
                <a:srgbClr val="262626"/>
              </a:buClr>
              <a:buSzPts val="2000"/>
              <a:buChar char=" "/>
              <a:defRPr sz="2000"/>
            </a:lvl9pPr>
          </a:lstStyle>
          <a:p>
            <a:endParaRPr/>
          </a:p>
        </p:txBody>
      </p:sp>
      <p:sp>
        <p:nvSpPr>
          <p:cNvPr id="59" name="Google Shape;59;p31"/>
          <p:cNvSpPr txBox="1">
            <a:spLocks noGrp="1"/>
          </p:cNvSpPr>
          <p:nvPr>
            <p:ph type="body" idx="2"/>
          </p:nvPr>
        </p:nvSpPr>
        <p:spPr>
          <a:xfrm>
            <a:off x="8275982" y="2511813"/>
            <a:ext cx="3398400" cy="3126900"/>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1200"/>
              </a:spcBef>
              <a:spcAft>
                <a:spcPts val="0"/>
              </a:spcAft>
              <a:buClr>
                <a:srgbClr val="262626"/>
              </a:buClr>
              <a:buSzPts val="1800"/>
              <a:buFont typeface="Calibri"/>
              <a:buNone/>
              <a:defRPr sz="1800">
                <a:solidFill>
                  <a:srgbClr val="262626"/>
                </a:solidFill>
              </a:defRPr>
            </a:lvl1pPr>
            <a:lvl2pPr marL="914400" lvl="1" indent="-228600" algn="l" rtl="0">
              <a:lnSpc>
                <a:spcPct val="85000"/>
              </a:lnSpc>
              <a:spcBef>
                <a:spcPts val="600"/>
              </a:spcBef>
              <a:spcAft>
                <a:spcPts val="0"/>
              </a:spcAft>
              <a:buClr>
                <a:srgbClr val="262626"/>
              </a:buClr>
              <a:buSzPts val="1200"/>
              <a:buNone/>
              <a:defRPr sz="1200"/>
            </a:lvl2pPr>
            <a:lvl3pPr marL="1371600" lvl="2" indent="-228600" algn="l" rtl="0">
              <a:lnSpc>
                <a:spcPct val="85000"/>
              </a:lnSpc>
              <a:spcBef>
                <a:spcPts val="600"/>
              </a:spcBef>
              <a:spcAft>
                <a:spcPts val="0"/>
              </a:spcAft>
              <a:buClr>
                <a:srgbClr val="262626"/>
              </a:buClr>
              <a:buSzPts val="1000"/>
              <a:buNone/>
              <a:defRPr sz="1000"/>
            </a:lvl3pPr>
            <a:lvl4pPr marL="1828800" lvl="3" indent="-228600" algn="l" rtl="0">
              <a:lnSpc>
                <a:spcPct val="85000"/>
              </a:lnSpc>
              <a:spcBef>
                <a:spcPts val="600"/>
              </a:spcBef>
              <a:spcAft>
                <a:spcPts val="0"/>
              </a:spcAft>
              <a:buClr>
                <a:srgbClr val="262626"/>
              </a:buClr>
              <a:buSzPts val="900"/>
              <a:buNone/>
              <a:defRPr sz="900"/>
            </a:lvl4pPr>
            <a:lvl5pPr marL="2286000" lvl="4" indent="-228600" algn="l" rtl="0">
              <a:lnSpc>
                <a:spcPct val="85000"/>
              </a:lnSpc>
              <a:spcBef>
                <a:spcPts val="600"/>
              </a:spcBef>
              <a:spcAft>
                <a:spcPts val="0"/>
              </a:spcAft>
              <a:buClr>
                <a:srgbClr val="262626"/>
              </a:buClr>
              <a:buSzPts val="900"/>
              <a:buNone/>
              <a:defRPr sz="900"/>
            </a:lvl5pPr>
            <a:lvl6pPr marL="2743200" lvl="5" indent="-228600" algn="l" rtl="0">
              <a:lnSpc>
                <a:spcPct val="85000"/>
              </a:lnSpc>
              <a:spcBef>
                <a:spcPts val="600"/>
              </a:spcBef>
              <a:spcAft>
                <a:spcPts val="0"/>
              </a:spcAft>
              <a:buClr>
                <a:srgbClr val="262626"/>
              </a:buClr>
              <a:buSzPts val="900"/>
              <a:buNone/>
              <a:defRPr sz="900"/>
            </a:lvl6pPr>
            <a:lvl7pPr marL="3200400" lvl="6" indent="-228600" algn="l" rtl="0">
              <a:lnSpc>
                <a:spcPct val="85000"/>
              </a:lnSpc>
              <a:spcBef>
                <a:spcPts val="600"/>
              </a:spcBef>
              <a:spcAft>
                <a:spcPts val="0"/>
              </a:spcAft>
              <a:buClr>
                <a:srgbClr val="262626"/>
              </a:buClr>
              <a:buSzPts val="900"/>
              <a:buNone/>
              <a:defRPr sz="900"/>
            </a:lvl7pPr>
            <a:lvl8pPr marL="3657600" lvl="7" indent="-228600" algn="l" rtl="0">
              <a:lnSpc>
                <a:spcPct val="85000"/>
              </a:lnSpc>
              <a:spcBef>
                <a:spcPts val="600"/>
              </a:spcBef>
              <a:spcAft>
                <a:spcPts val="0"/>
              </a:spcAft>
              <a:buClr>
                <a:srgbClr val="262626"/>
              </a:buClr>
              <a:buSzPts val="900"/>
              <a:buNone/>
              <a:defRPr sz="900"/>
            </a:lvl8pPr>
            <a:lvl9pPr marL="4114800" lvl="8" indent="-228600" algn="l" rtl="0">
              <a:lnSpc>
                <a:spcPct val="85000"/>
              </a:lnSpc>
              <a:spcBef>
                <a:spcPts val="600"/>
              </a:spcBef>
              <a:spcAft>
                <a:spcPts val="0"/>
              </a:spcAft>
              <a:buClr>
                <a:srgbClr val="262626"/>
              </a:buClr>
              <a:buSzPts val="900"/>
              <a:buNone/>
              <a:defRPr sz="900"/>
            </a:lvl9pPr>
          </a:lstStyle>
          <a:p>
            <a:endParaRPr/>
          </a:p>
        </p:txBody>
      </p:sp>
      <p:sp>
        <p:nvSpPr>
          <p:cNvPr id="60" name="Google Shape;60;p31"/>
          <p:cNvSpPr txBox="1">
            <a:spLocks noGrp="1"/>
          </p:cNvSpPr>
          <p:nvPr>
            <p:ph type="dt" idx="10"/>
          </p:nvPr>
        </p:nvSpPr>
        <p:spPr>
          <a:xfrm>
            <a:off x="685800" y="6412447"/>
            <a:ext cx="41148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1" name="Google Shape;61;p31"/>
          <p:cNvSpPr txBox="1">
            <a:spLocks noGrp="1"/>
          </p:cNvSpPr>
          <p:nvPr>
            <p:ph type="ftr" idx="11"/>
          </p:nvPr>
        </p:nvSpPr>
        <p:spPr>
          <a:xfrm>
            <a:off x="685800" y="6554697"/>
            <a:ext cx="50292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2" name="Google Shape;62;p31"/>
          <p:cNvSpPr txBox="1">
            <a:spLocks noGrp="1"/>
          </p:cNvSpPr>
          <p:nvPr>
            <p:ph type="sldNum" idx="12"/>
          </p:nvPr>
        </p:nvSpPr>
        <p:spPr>
          <a:xfrm>
            <a:off x="8763926" y="5876412"/>
            <a:ext cx="2926200" cy="1397100"/>
          </a:xfrm>
          <a:prstGeom prst="rect">
            <a:avLst/>
          </a:prstGeom>
          <a:noFill/>
          <a:ln>
            <a:noFill/>
          </a:ln>
        </p:spPr>
        <p:txBody>
          <a:bodyPr spcFirstLastPara="1" wrap="square" lIns="91425" tIns="45700" rIns="91425" bIns="45700" anchor="b" anchorCtr="0">
            <a:noAutofit/>
          </a:bodyPr>
          <a:lstStyle>
            <a:lvl1pPr marL="0" marR="0" lvl="0"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bg>
      <p:bgPr>
        <a:solidFill>
          <a:schemeClr val="accent1"/>
        </a:solidFill>
        <a:effectLst/>
      </p:bgPr>
    </p:bg>
    <p:spTree>
      <p:nvGrpSpPr>
        <p:cNvPr id="1" name="Shape 63"/>
        <p:cNvGrpSpPr/>
        <p:nvPr/>
      </p:nvGrpSpPr>
      <p:grpSpPr>
        <a:xfrm>
          <a:off x="0" y="0"/>
          <a:ext cx="0" cy="0"/>
          <a:chOff x="0" y="0"/>
          <a:chExt cx="0" cy="0"/>
        </a:xfrm>
      </p:grpSpPr>
      <p:sp>
        <p:nvSpPr>
          <p:cNvPr id="64" name="Google Shape;64;p32"/>
          <p:cNvSpPr txBox="1">
            <a:spLocks noGrp="1"/>
          </p:cNvSpPr>
          <p:nvPr>
            <p:ph type="title"/>
          </p:nvPr>
        </p:nvSpPr>
        <p:spPr>
          <a:xfrm>
            <a:off x="649224" y="5418667"/>
            <a:ext cx="10780800" cy="613200"/>
          </a:xfrm>
          <a:prstGeom prst="rect">
            <a:avLst/>
          </a:prstGeom>
          <a:noFill/>
          <a:ln>
            <a:noFill/>
          </a:ln>
        </p:spPr>
        <p:txBody>
          <a:bodyPr spcFirstLastPara="1" wrap="square" lIns="91425" tIns="45700" rIns="91425" bIns="45700" anchor="b" anchorCtr="0"/>
          <a:lstStyle>
            <a:lvl1pPr lvl="0" algn="l" rtl="0">
              <a:lnSpc>
                <a:spcPct val="85000"/>
              </a:lnSpc>
              <a:spcBef>
                <a:spcPts val="0"/>
              </a:spcBef>
              <a:spcAft>
                <a:spcPts val="0"/>
              </a:spcAft>
              <a:buClr>
                <a:srgbClr val="FFFFFF"/>
              </a:buClr>
              <a:buSzPts val="3200"/>
              <a:buFont typeface="Calibri"/>
              <a:buNone/>
              <a:defRPr sz="3200" b="0">
                <a:solidFill>
                  <a:srgbClr val="FFFFFF"/>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5" name="Google Shape;65;p32"/>
          <p:cNvSpPr>
            <a:spLocks noGrp="1"/>
          </p:cNvSpPr>
          <p:nvPr>
            <p:ph type="pic" idx="2"/>
          </p:nvPr>
        </p:nvSpPr>
        <p:spPr>
          <a:xfrm>
            <a:off x="0" y="0"/>
            <a:ext cx="12192000" cy="5331000"/>
          </a:xfrm>
          <a:prstGeom prst="rect">
            <a:avLst/>
          </a:prstGeom>
          <a:solidFill>
            <a:srgbClr val="B3C0DF"/>
          </a:solidFill>
          <a:ln>
            <a:noFill/>
          </a:ln>
        </p:spPr>
        <p:txBody>
          <a:bodyPr spcFirstLastPara="1" wrap="square" lIns="91425" tIns="45700" rIns="91425" bIns="45700" anchor="t" anchorCtr="0"/>
          <a:lstStyle>
            <a:lvl1pPr marR="0" lvl="0" algn="ctr" rtl="0">
              <a:lnSpc>
                <a:spcPct val="85000"/>
              </a:lnSpc>
              <a:spcBef>
                <a:spcPts val="800"/>
              </a:spcBef>
              <a:spcAft>
                <a:spcPts val="0"/>
              </a:spcAft>
              <a:buClr>
                <a:srgbClr val="3F3F3F"/>
              </a:buClr>
              <a:buSzPts val="3200"/>
              <a:buFont typeface="Arial"/>
              <a:buNone/>
              <a:defRPr sz="3200" b="0" i="0" u="none" strike="noStrike" cap="none">
                <a:solidFill>
                  <a:srgbClr val="3F3F3F"/>
                </a:solidFill>
                <a:latin typeface="Calibri"/>
                <a:ea typeface="Calibri"/>
                <a:cs typeface="Calibri"/>
                <a:sym typeface="Calibri"/>
              </a:defRPr>
            </a:lvl1pPr>
            <a:lvl2pPr marR="0" lvl="1" algn="l" rtl="0">
              <a:lnSpc>
                <a:spcPct val="85000"/>
              </a:lnSpc>
              <a:spcBef>
                <a:spcPts val="600"/>
              </a:spcBef>
              <a:spcAft>
                <a:spcPts val="0"/>
              </a:spcAft>
              <a:buClr>
                <a:srgbClr val="262626"/>
              </a:buClr>
              <a:buSzPts val="2800"/>
              <a:buFont typeface="Arial"/>
              <a:buNone/>
              <a:defRPr sz="2800" b="0" i="0" u="none" strike="noStrike" cap="none">
                <a:solidFill>
                  <a:srgbClr val="262626"/>
                </a:solidFill>
                <a:latin typeface="Calibri"/>
                <a:ea typeface="Calibri"/>
                <a:cs typeface="Calibri"/>
                <a:sym typeface="Calibri"/>
              </a:defRPr>
            </a:lvl2pPr>
            <a:lvl3pPr marR="0" lvl="2" algn="l" rtl="0">
              <a:lnSpc>
                <a:spcPct val="85000"/>
              </a:lnSpc>
              <a:spcBef>
                <a:spcPts val="600"/>
              </a:spcBef>
              <a:spcAft>
                <a:spcPts val="0"/>
              </a:spcAft>
              <a:buClr>
                <a:srgbClr val="262626"/>
              </a:buClr>
              <a:buSzPts val="2400"/>
              <a:buFont typeface="Arial"/>
              <a:buNone/>
              <a:defRPr sz="2400" b="0" i="1" u="none" strike="noStrike" cap="none">
                <a:solidFill>
                  <a:srgbClr val="262626"/>
                </a:solidFill>
                <a:latin typeface="Calibri"/>
                <a:ea typeface="Calibri"/>
                <a:cs typeface="Calibri"/>
                <a:sym typeface="Calibri"/>
              </a:defRPr>
            </a:lvl3pPr>
            <a:lvl4pPr marR="0" lvl="3" algn="l" rtl="0">
              <a:lnSpc>
                <a:spcPct val="85000"/>
              </a:lnSpc>
              <a:spcBef>
                <a:spcPts val="600"/>
              </a:spcBef>
              <a:spcAft>
                <a:spcPts val="0"/>
              </a:spcAft>
              <a:buClr>
                <a:srgbClr val="262626"/>
              </a:buClr>
              <a:buSzPts val="2000"/>
              <a:buFont typeface="Arial"/>
              <a:buNone/>
              <a:defRPr sz="2000" b="0" i="0" u="none" strike="noStrike" cap="none">
                <a:solidFill>
                  <a:srgbClr val="262626"/>
                </a:solidFill>
                <a:latin typeface="Calibri"/>
                <a:ea typeface="Calibri"/>
                <a:cs typeface="Calibri"/>
                <a:sym typeface="Calibri"/>
              </a:defRPr>
            </a:lvl4pPr>
            <a:lvl5pPr marR="0" lvl="4" algn="l" rtl="0">
              <a:lnSpc>
                <a:spcPct val="85000"/>
              </a:lnSpc>
              <a:spcBef>
                <a:spcPts val="600"/>
              </a:spcBef>
              <a:spcAft>
                <a:spcPts val="0"/>
              </a:spcAft>
              <a:buClr>
                <a:srgbClr val="262626"/>
              </a:buClr>
              <a:buSzPts val="2000"/>
              <a:buFont typeface="Arial"/>
              <a:buNone/>
              <a:defRPr sz="2000" b="0" i="0" u="none" strike="noStrike" cap="none">
                <a:solidFill>
                  <a:srgbClr val="262626"/>
                </a:solidFill>
                <a:latin typeface="Calibri"/>
                <a:ea typeface="Calibri"/>
                <a:cs typeface="Calibri"/>
                <a:sym typeface="Calibri"/>
              </a:defRPr>
            </a:lvl5pPr>
            <a:lvl6pPr marR="0" lvl="5" algn="l" rtl="0">
              <a:lnSpc>
                <a:spcPct val="85000"/>
              </a:lnSpc>
              <a:spcBef>
                <a:spcPts val="600"/>
              </a:spcBef>
              <a:spcAft>
                <a:spcPts val="0"/>
              </a:spcAft>
              <a:buClr>
                <a:srgbClr val="262626"/>
              </a:buClr>
              <a:buSzPts val="2000"/>
              <a:buFont typeface="Arial"/>
              <a:buNone/>
              <a:defRPr sz="2000" b="0" i="0" u="none" strike="noStrike" cap="none">
                <a:solidFill>
                  <a:srgbClr val="262626"/>
                </a:solidFill>
                <a:latin typeface="Calibri"/>
                <a:ea typeface="Calibri"/>
                <a:cs typeface="Calibri"/>
                <a:sym typeface="Calibri"/>
              </a:defRPr>
            </a:lvl6pPr>
            <a:lvl7pPr marR="0" lvl="6" algn="l" rtl="0">
              <a:lnSpc>
                <a:spcPct val="85000"/>
              </a:lnSpc>
              <a:spcBef>
                <a:spcPts val="600"/>
              </a:spcBef>
              <a:spcAft>
                <a:spcPts val="0"/>
              </a:spcAft>
              <a:buClr>
                <a:srgbClr val="262626"/>
              </a:buClr>
              <a:buSzPts val="2000"/>
              <a:buFont typeface="Arial"/>
              <a:buNone/>
              <a:defRPr sz="2000" b="0" i="0" u="none" strike="noStrike" cap="none">
                <a:solidFill>
                  <a:srgbClr val="262626"/>
                </a:solidFill>
                <a:latin typeface="Calibri"/>
                <a:ea typeface="Calibri"/>
                <a:cs typeface="Calibri"/>
                <a:sym typeface="Calibri"/>
              </a:defRPr>
            </a:lvl7pPr>
            <a:lvl8pPr marR="0" lvl="7" algn="l" rtl="0">
              <a:lnSpc>
                <a:spcPct val="85000"/>
              </a:lnSpc>
              <a:spcBef>
                <a:spcPts val="600"/>
              </a:spcBef>
              <a:spcAft>
                <a:spcPts val="0"/>
              </a:spcAft>
              <a:buClr>
                <a:srgbClr val="262626"/>
              </a:buClr>
              <a:buSzPts val="2000"/>
              <a:buFont typeface="Arial"/>
              <a:buNone/>
              <a:defRPr sz="2000" b="0" i="0" u="none" strike="noStrike" cap="none">
                <a:solidFill>
                  <a:srgbClr val="262626"/>
                </a:solidFill>
                <a:latin typeface="Calibri"/>
                <a:ea typeface="Calibri"/>
                <a:cs typeface="Calibri"/>
                <a:sym typeface="Calibri"/>
              </a:defRPr>
            </a:lvl8pPr>
            <a:lvl9pPr marR="0" lvl="8" algn="l" rtl="0">
              <a:lnSpc>
                <a:spcPct val="85000"/>
              </a:lnSpc>
              <a:spcBef>
                <a:spcPts val="600"/>
              </a:spcBef>
              <a:spcAft>
                <a:spcPts val="0"/>
              </a:spcAft>
              <a:buClr>
                <a:srgbClr val="262626"/>
              </a:buClr>
              <a:buSzPts val="2000"/>
              <a:buFont typeface="Arial"/>
              <a:buNone/>
              <a:defRPr sz="2000" b="0" i="0" u="none" strike="noStrike" cap="none">
                <a:solidFill>
                  <a:srgbClr val="262626"/>
                </a:solidFill>
                <a:latin typeface="Calibri"/>
                <a:ea typeface="Calibri"/>
                <a:cs typeface="Calibri"/>
                <a:sym typeface="Calibri"/>
              </a:defRPr>
            </a:lvl9pPr>
          </a:lstStyle>
          <a:p>
            <a:endParaRPr/>
          </a:p>
        </p:txBody>
      </p:sp>
      <p:sp>
        <p:nvSpPr>
          <p:cNvPr id="66" name="Google Shape;66;p32"/>
          <p:cNvSpPr txBox="1">
            <a:spLocks noGrp="1"/>
          </p:cNvSpPr>
          <p:nvPr>
            <p:ph type="body" idx="1"/>
          </p:nvPr>
        </p:nvSpPr>
        <p:spPr>
          <a:xfrm>
            <a:off x="676656" y="5909735"/>
            <a:ext cx="9229200" cy="533400"/>
          </a:xfrm>
          <a:prstGeom prst="rect">
            <a:avLst/>
          </a:prstGeom>
          <a:noFill/>
          <a:ln>
            <a:noFill/>
          </a:ln>
        </p:spPr>
        <p:txBody>
          <a:bodyPr spcFirstLastPara="1" wrap="square" lIns="91425" tIns="45700" rIns="91425" bIns="45700" anchor="t" anchorCtr="0"/>
          <a:lstStyle>
            <a:lvl1pPr marL="457200" lvl="0" indent="-228600" algn="l" rtl="0">
              <a:lnSpc>
                <a:spcPct val="90000"/>
              </a:lnSpc>
              <a:spcBef>
                <a:spcPts val="1300"/>
              </a:spcBef>
              <a:spcAft>
                <a:spcPts val="0"/>
              </a:spcAft>
              <a:buClr>
                <a:srgbClr val="262626"/>
              </a:buClr>
              <a:buSzPts val="1400"/>
              <a:buNone/>
              <a:defRPr sz="1400">
                <a:solidFill>
                  <a:srgbClr val="262626"/>
                </a:solidFill>
              </a:defRPr>
            </a:lvl1pPr>
            <a:lvl2pPr marL="914400" lvl="1" indent="-228600" algn="l" rtl="0">
              <a:lnSpc>
                <a:spcPct val="85000"/>
              </a:lnSpc>
              <a:spcBef>
                <a:spcPts val="600"/>
              </a:spcBef>
              <a:spcAft>
                <a:spcPts val="0"/>
              </a:spcAft>
              <a:buClr>
                <a:srgbClr val="262626"/>
              </a:buClr>
              <a:buSzPts val="1200"/>
              <a:buNone/>
              <a:defRPr sz="1200"/>
            </a:lvl2pPr>
            <a:lvl3pPr marL="1371600" lvl="2" indent="-228600" algn="l" rtl="0">
              <a:lnSpc>
                <a:spcPct val="85000"/>
              </a:lnSpc>
              <a:spcBef>
                <a:spcPts val="600"/>
              </a:spcBef>
              <a:spcAft>
                <a:spcPts val="0"/>
              </a:spcAft>
              <a:buClr>
                <a:srgbClr val="262626"/>
              </a:buClr>
              <a:buSzPts val="1000"/>
              <a:buNone/>
              <a:defRPr sz="1000"/>
            </a:lvl3pPr>
            <a:lvl4pPr marL="1828800" lvl="3" indent="-228600" algn="l" rtl="0">
              <a:lnSpc>
                <a:spcPct val="85000"/>
              </a:lnSpc>
              <a:spcBef>
                <a:spcPts val="600"/>
              </a:spcBef>
              <a:spcAft>
                <a:spcPts val="0"/>
              </a:spcAft>
              <a:buClr>
                <a:srgbClr val="262626"/>
              </a:buClr>
              <a:buSzPts val="900"/>
              <a:buNone/>
              <a:defRPr sz="900"/>
            </a:lvl4pPr>
            <a:lvl5pPr marL="2286000" lvl="4" indent="-228600" algn="l" rtl="0">
              <a:lnSpc>
                <a:spcPct val="85000"/>
              </a:lnSpc>
              <a:spcBef>
                <a:spcPts val="600"/>
              </a:spcBef>
              <a:spcAft>
                <a:spcPts val="0"/>
              </a:spcAft>
              <a:buClr>
                <a:srgbClr val="262626"/>
              </a:buClr>
              <a:buSzPts val="900"/>
              <a:buNone/>
              <a:defRPr sz="900"/>
            </a:lvl5pPr>
            <a:lvl6pPr marL="2743200" lvl="5" indent="-228600" algn="l" rtl="0">
              <a:lnSpc>
                <a:spcPct val="85000"/>
              </a:lnSpc>
              <a:spcBef>
                <a:spcPts val="600"/>
              </a:spcBef>
              <a:spcAft>
                <a:spcPts val="0"/>
              </a:spcAft>
              <a:buClr>
                <a:srgbClr val="262626"/>
              </a:buClr>
              <a:buSzPts val="900"/>
              <a:buNone/>
              <a:defRPr sz="900"/>
            </a:lvl6pPr>
            <a:lvl7pPr marL="3200400" lvl="6" indent="-228600" algn="l" rtl="0">
              <a:lnSpc>
                <a:spcPct val="85000"/>
              </a:lnSpc>
              <a:spcBef>
                <a:spcPts val="600"/>
              </a:spcBef>
              <a:spcAft>
                <a:spcPts val="0"/>
              </a:spcAft>
              <a:buClr>
                <a:srgbClr val="262626"/>
              </a:buClr>
              <a:buSzPts val="900"/>
              <a:buNone/>
              <a:defRPr sz="900"/>
            </a:lvl7pPr>
            <a:lvl8pPr marL="3657600" lvl="7" indent="-228600" algn="l" rtl="0">
              <a:lnSpc>
                <a:spcPct val="85000"/>
              </a:lnSpc>
              <a:spcBef>
                <a:spcPts val="600"/>
              </a:spcBef>
              <a:spcAft>
                <a:spcPts val="0"/>
              </a:spcAft>
              <a:buClr>
                <a:srgbClr val="262626"/>
              </a:buClr>
              <a:buSzPts val="900"/>
              <a:buNone/>
              <a:defRPr sz="900"/>
            </a:lvl8pPr>
            <a:lvl9pPr marL="4114800" lvl="8" indent="-228600" algn="l" rtl="0">
              <a:lnSpc>
                <a:spcPct val="85000"/>
              </a:lnSpc>
              <a:spcBef>
                <a:spcPts val="600"/>
              </a:spcBef>
              <a:spcAft>
                <a:spcPts val="0"/>
              </a:spcAft>
              <a:buClr>
                <a:srgbClr val="262626"/>
              </a:buClr>
              <a:buSzPts val="900"/>
              <a:buNone/>
              <a:defRPr sz="900"/>
            </a:lvl9pPr>
          </a:lstStyle>
          <a:p>
            <a:endParaRPr/>
          </a:p>
        </p:txBody>
      </p:sp>
      <p:sp>
        <p:nvSpPr>
          <p:cNvPr id="67" name="Google Shape;67;p32"/>
          <p:cNvSpPr txBox="1">
            <a:spLocks noGrp="1"/>
          </p:cNvSpPr>
          <p:nvPr>
            <p:ph type="dt" idx="10"/>
          </p:nvPr>
        </p:nvSpPr>
        <p:spPr>
          <a:xfrm>
            <a:off x="685800" y="6412447"/>
            <a:ext cx="41148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solidFill>
                  <a:srgbClr val="FFFFFF"/>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8" name="Google Shape;68;p32"/>
          <p:cNvSpPr txBox="1">
            <a:spLocks noGrp="1"/>
          </p:cNvSpPr>
          <p:nvPr>
            <p:ph type="ftr" idx="11"/>
          </p:nvPr>
        </p:nvSpPr>
        <p:spPr>
          <a:xfrm>
            <a:off x="685800" y="6554697"/>
            <a:ext cx="5029200" cy="2286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SzPts val="1400"/>
              <a:buNone/>
              <a:defRPr>
                <a:solidFill>
                  <a:srgbClr val="FFFFFF"/>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9" name="Google Shape;69;p32"/>
          <p:cNvSpPr txBox="1">
            <a:spLocks noGrp="1"/>
          </p:cNvSpPr>
          <p:nvPr>
            <p:ph type="sldNum" idx="12"/>
          </p:nvPr>
        </p:nvSpPr>
        <p:spPr>
          <a:xfrm>
            <a:off x="8763926" y="5876412"/>
            <a:ext cx="2926200" cy="1397100"/>
          </a:xfrm>
          <a:prstGeom prst="rect">
            <a:avLst/>
          </a:prstGeom>
          <a:noFill/>
          <a:ln>
            <a:noFill/>
          </a:ln>
        </p:spPr>
        <p:txBody>
          <a:bodyPr spcFirstLastPara="1" wrap="square" lIns="91425" tIns="45700" rIns="91425" bIns="45700" anchor="b" anchorCtr="0">
            <a:noAutofit/>
          </a:bodyPr>
          <a:lstStyle>
            <a:lvl1pPr marL="0" marR="0" lvl="0"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0300"/>
              <a:buFont typeface="Arial"/>
              <a:buNone/>
              <a:defRPr sz="10300" b="0" i="0" u="none" strike="noStrike" cap="none">
                <a:solidFill>
                  <a:srgbClr val="FFFFFF"/>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3"/>
          <p:cNvSpPr txBox="1">
            <a:spLocks noGrp="1"/>
          </p:cNvSpPr>
          <p:nvPr>
            <p:ph type="title"/>
          </p:nvPr>
        </p:nvSpPr>
        <p:spPr>
          <a:xfrm>
            <a:off x="657224" y="499533"/>
            <a:ext cx="10772700" cy="1658100"/>
          </a:xfrm>
          <a:prstGeom prst="rect">
            <a:avLst/>
          </a:prstGeom>
          <a:noFill/>
          <a:ln>
            <a:noFill/>
          </a:ln>
        </p:spPr>
        <p:txBody>
          <a:bodyPr spcFirstLastPara="1" wrap="square" lIns="91425" tIns="45700" rIns="91425" bIns="45700" anchor="ctr" anchorCtr="0"/>
          <a:lstStyle>
            <a:lvl1pPr marR="0" lvl="0" algn="l" rtl="0">
              <a:lnSpc>
                <a:spcPct val="85000"/>
              </a:lnSpc>
              <a:spcBef>
                <a:spcPts val="0"/>
              </a:spcBef>
              <a:spcAft>
                <a:spcPts val="0"/>
              </a:spcAft>
              <a:buClr>
                <a:schemeClr val="accent1"/>
              </a:buClr>
              <a:buSzPts val="5400"/>
              <a:buFont typeface="Calibri"/>
              <a:buNone/>
              <a:defRPr sz="5400" b="0" i="0" u="none" strike="noStrike" cap="none">
                <a:solidFill>
                  <a:schemeClr val="accen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3"/>
          <p:cNvSpPr txBox="1">
            <a:spLocks noGrp="1"/>
          </p:cNvSpPr>
          <p:nvPr>
            <p:ph type="body" idx="1"/>
          </p:nvPr>
        </p:nvSpPr>
        <p:spPr>
          <a:xfrm>
            <a:off x="676656" y="2011680"/>
            <a:ext cx="10753800" cy="3766200"/>
          </a:xfrm>
          <a:prstGeom prst="rect">
            <a:avLst/>
          </a:prstGeom>
          <a:noFill/>
          <a:ln>
            <a:noFill/>
          </a:ln>
        </p:spPr>
        <p:txBody>
          <a:bodyPr spcFirstLastPara="1" wrap="square" lIns="91425" tIns="45700" rIns="91425" bIns="45700" anchor="t" anchorCtr="0"/>
          <a:lstStyle>
            <a:lvl1pPr marL="457200" marR="0" lvl="0" indent="-381000" algn="l" rtl="0">
              <a:lnSpc>
                <a:spcPct val="85000"/>
              </a:lnSpc>
              <a:spcBef>
                <a:spcPts val="1300"/>
              </a:spcBef>
              <a:spcAft>
                <a:spcPts val="0"/>
              </a:spcAft>
              <a:buClr>
                <a:srgbClr val="262626"/>
              </a:buClr>
              <a:buSzPts val="2400"/>
              <a:buFont typeface="Arial"/>
              <a:buChar char=" "/>
              <a:defRPr sz="2400" b="0" i="0" u="none" strike="noStrike" cap="none">
                <a:solidFill>
                  <a:srgbClr val="262626"/>
                </a:solidFill>
                <a:latin typeface="Calibri"/>
                <a:ea typeface="Calibri"/>
                <a:cs typeface="Calibri"/>
                <a:sym typeface="Calibri"/>
              </a:defRPr>
            </a:lvl1pPr>
            <a:lvl2pPr marL="914400" marR="0" lvl="1" indent="-381000" algn="l" rtl="0">
              <a:lnSpc>
                <a:spcPct val="85000"/>
              </a:lnSpc>
              <a:spcBef>
                <a:spcPts val="600"/>
              </a:spcBef>
              <a:spcAft>
                <a:spcPts val="0"/>
              </a:spcAft>
              <a:buClr>
                <a:srgbClr val="262626"/>
              </a:buClr>
              <a:buSzPts val="2400"/>
              <a:buFont typeface="Arial"/>
              <a:buChar char=" "/>
              <a:defRPr sz="2400" b="0" i="0" u="none" strike="noStrike" cap="none">
                <a:solidFill>
                  <a:srgbClr val="262626"/>
                </a:solidFill>
                <a:latin typeface="Calibri"/>
                <a:ea typeface="Calibri"/>
                <a:cs typeface="Calibri"/>
                <a:sym typeface="Calibri"/>
              </a:defRPr>
            </a:lvl2pPr>
            <a:lvl3pPr marL="1371600" marR="0" lvl="2" indent="-355600" algn="l" rtl="0">
              <a:lnSpc>
                <a:spcPct val="85000"/>
              </a:lnSpc>
              <a:spcBef>
                <a:spcPts val="600"/>
              </a:spcBef>
              <a:spcAft>
                <a:spcPts val="0"/>
              </a:spcAft>
              <a:buClr>
                <a:srgbClr val="262626"/>
              </a:buClr>
              <a:buSzPts val="2000"/>
              <a:buFont typeface="Arial"/>
              <a:buChar char=" "/>
              <a:defRPr sz="2000" b="0" i="1" u="none" strike="noStrike" cap="none">
                <a:solidFill>
                  <a:srgbClr val="262626"/>
                </a:solidFill>
                <a:latin typeface="Calibri"/>
                <a:ea typeface="Calibri"/>
                <a:cs typeface="Calibri"/>
                <a:sym typeface="Calibri"/>
              </a:defRPr>
            </a:lvl3pPr>
            <a:lvl4pPr marL="1828800" marR="0" lvl="3" indent="-342900" algn="l" rtl="0">
              <a:lnSpc>
                <a:spcPct val="85000"/>
              </a:lnSpc>
              <a:spcBef>
                <a:spcPts val="600"/>
              </a:spcBef>
              <a:spcAft>
                <a:spcPts val="0"/>
              </a:spcAft>
              <a:buClr>
                <a:srgbClr val="262626"/>
              </a:buClr>
              <a:buSzPts val="1800"/>
              <a:buFont typeface="Arial"/>
              <a:buChar char=" "/>
              <a:defRPr sz="1800" b="0" i="0" u="none" strike="noStrike" cap="none">
                <a:solidFill>
                  <a:srgbClr val="262626"/>
                </a:solidFill>
                <a:latin typeface="Calibri"/>
                <a:ea typeface="Calibri"/>
                <a:cs typeface="Calibri"/>
                <a:sym typeface="Calibri"/>
              </a:defRPr>
            </a:lvl4pPr>
            <a:lvl5pPr marL="2286000" marR="0" lvl="4" indent="-342900" algn="l" rtl="0">
              <a:lnSpc>
                <a:spcPct val="85000"/>
              </a:lnSpc>
              <a:spcBef>
                <a:spcPts val="600"/>
              </a:spcBef>
              <a:spcAft>
                <a:spcPts val="0"/>
              </a:spcAft>
              <a:buClr>
                <a:srgbClr val="262626"/>
              </a:buClr>
              <a:buSzPts val="1800"/>
              <a:buFont typeface="Arial"/>
              <a:buChar char=" "/>
              <a:defRPr sz="1800" b="0" i="0" u="none" strike="noStrike" cap="none">
                <a:solidFill>
                  <a:srgbClr val="262626"/>
                </a:solidFill>
                <a:latin typeface="Calibri"/>
                <a:ea typeface="Calibri"/>
                <a:cs typeface="Calibri"/>
                <a:sym typeface="Calibri"/>
              </a:defRPr>
            </a:lvl5pPr>
            <a:lvl6pPr marL="2743200" marR="0" lvl="5" indent="-342900" algn="l" rtl="0">
              <a:lnSpc>
                <a:spcPct val="85000"/>
              </a:lnSpc>
              <a:spcBef>
                <a:spcPts val="600"/>
              </a:spcBef>
              <a:spcAft>
                <a:spcPts val="0"/>
              </a:spcAft>
              <a:buClr>
                <a:srgbClr val="262626"/>
              </a:buClr>
              <a:buSzPts val="1800"/>
              <a:buFont typeface="Arial"/>
              <a:buChar char=" "/>
              <a:defRPr sz="1800" b="0" i="0" u="none" strike="noStrike" cap="none">
                <a:solidFill>
                  <a:srgbClr val="262626"/>
                </a:solidFill>
                <a:latin typeface="Calibri"/>
                <a:ea typeface="Calibri"/>
                <a:cs typeface="Calibri"/>
                <a:sym typeface="Calibri"/>
              </a:defRPr>
            </a:lvl6pPr>
            <a:lvl7pPr marL="3200400" marR="0" lvl="6" indent="-342900" algn="l" rtl="0">
              <a:lnSpc>
                <a:spcPct val="85000"/>
              </a:lnSpc>
              <a:spcBef>
                <a:spcPts val="600"/>
              </a:spcBef>
              <a:spcAft>
                <a:spcPts val="0"/>
              </a:spcAft>
              <a:buClr>
                <a:srgbClr val="262626"/>
              </a:buClr>
              <a:buSzPts val="1800"/>
              <a:buFont typeface="Arial"/>
              <a:buChar char=" "/>
              <a:defRPr sz="1800" b="0" i="0" u="none" strike="noStrike" cap="none">
                <a:solidFill>
                  <a:srgbClr val="262626"/>
                </a:solidFill>
                <a:latin typeface="Calibri"/>
                <a:ea typeface="Calibri"/>
                <a:cs typeface="Calibri"/>
                <a:sym typeface="Calibri"/>
              </a:defRPr>
            </a:lvl7pPr>
            <a:lvl8pPr marL="3657600" marR="0" lvl="7" indent="-342900" algn="l" rtl="0">
              <a:lnSpc>
                <a:spcPct val="85000"/>
              </a:lnSpc>
              <a:spcBef>
                <a:spcPts val="600"/>
              </a:spcBef>
              <a:spcAft>
                <a:spcPts val="0"/>
              </a:spcAft>
              <a:buClr>
                <a:srgbClr val="262626"/>
              </a:buClr>
              <a:buSzPts val="1800"/>
              <a:buFont typeface="Arial"/>
              <a:buChar char=" "/>
              <a:defRPr sz="1800" b="0" i="0" u="none" strike="noStrike" cap="none">
                <a:solidFill>
                  <a:srgbClr val="262626"/>
                </a:solidFill>
                <a:latin typeface="Calibri"/>
                <a:ea typeface="Calibri"/>
                <a:cs typeface="Calibri"/>
                <a:sym typeface="Calibri"/>
              </a:defRPr>
            </a:lvl8pPr>
            <a:lvl9pPr marL="4114800" marR="0" lvl="8" indent="-342900" algn="l" rtl="0">
              <a:lnSpc>
                <a:spcPct val="85000"/>
              </a:lnSpc>
              <a:spcBef>
                <a:spcPts val="600"/>
              </a:spcBef>
              <a:spcAft>
                <a:spcPts val="0"/>
              </a:spcAft>
              <a:buClr>
                <a:srgbClr val="262626"/>
              </a:buClr>
              <a:buSzPts val="1800"/>
              <a:buFont typeface="Arial"/>
              <a:buChar char=" "/>
              <a:defRPr sz="1800" b="0" i="0" u="none" strike="noStrike" cap="none">
                <a:solidFill>
                  <a:srgbClr val="262626"/>
                </a:solidFill>
                <a:latin typeface="Calibri"/>
                <a:ea typeface="Calibri"/>
                <a:cs typeface="Calibri"/>
                <a:sym typeface="Calibri"/>
              </a:defRPr>
            </a:lvl9pPr>
          </a:lstStyle>
          <a:p>
            <a:endParaRPr/>
          </a:p>
        </p:txBody>
      </p:sp>
      <p:sp>
        <p:nvSpPr>
          <p:cNvPr id="8" name="Google Shape;8;p23"/>
          <p:cNvSpPr txBox="1">
            <a:spLocks noGrp="1"/>
          </p:cNvSpPr>
          <p:nvPr>
            <p:ph type="dt" idx="10"/>
          </p:nvPr>
        </p:nvSpPr>
        <p:spPr>
          <a:xfrm>
            <a:off x="685800" y="6412447"/>
            <a:ext cx="4114800" cy="22860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9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3"/>
          <p:cNvSpPr txBox="1">
            <a:spLocks noGrp="1"/>
          </p:cNvSpPr>
          <p:nvPr>
            <p:ph type="ftr" idx="11"/>
          </p:nvPr>
        </p:nvSpPr>
        <p:spPr>
          <a:xfrm>
            <a:off x="685800" y="6554697"/>
            <a:ext cx="5029200" cy="22860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9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3"/>
          <p:cNvSpPr txBox="1">
            <a:spLocks noGrp="1"/>
          </p:cNvSpPr>
          <p:nvPr>
            <p:ph type="sldNum" idx="12"/>
          </p:nvPr>
        </p:nvSpPr>
        <p:spPr>
          <a:xfrm>
            <a:off x="8763926" y="5876412"/>
            <a:ext cx="2926200" cy="1397100"/>
          </a:xfrm>
          <a:prstGeom prst="rect">
            <a:avLst/>
          </a:prstGeom>
          <a:noFill/>
          <a:ln>
            <a:noFill/>
          </a:ln>
        </p:spPr>
        <p:txBody>
          <a:bodyPr spcFirstLastPara="1" wrap="square" lIns="91425" tIns="45700" rIns="91425" bIns="45700" anchor="b" anchorCtr="0">
            <a:noAutofit/>
          </a:bodyPr>
          <a:lstStyle>
            <a:lvl1pPr marL="0" marR="0" lvl="0"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0300"/>
              <a:buFont typeface="Arial"/>
              <a:buNone/>
              <a:defRPr sz="10300" b="0" i="0" u="none" strike="noStrike" cap="none">
                <a:solidFill>
                  <a:schemeClr val="accen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
          <p:cNvSpPr txBox="1">
            <a:spLocks noGrp="1"/>
          </p:cNvSpPr>
          <p:nvPr>
            <p:ph type="ctrTitle"/>
          </p:nvPr>
        </p:nvSpPr>
        <p:spPr>
          <a:xfrm>
            <a:off x="611700" y="378304"/>
            <a:ext cx="10968600" cy="2809200"/>
          </a:xfrm>
          <a:prstGeom prst="rect">
            <a:avLst/>
          </a:prstGeom>
          <a:noFill/>
          <a:ln>
            <a:noFill/>
          </a:ln>
        </p:spPr>
        <p:txBody>
          <a:bodyPr spcFirstLastPara="1" wrap="square" lIns="91425" tIns="45700" rIns="91425" bIns="45700" anchor="b" anchorCtr="0">
            <a:noAutofit/>
          </a:bodyPr>
          <a:lstStyle/>
          <a:p>
            <a:pPr marL="0" lvl="0" indent="0" algn="ctr" rtl="0">
              <a:lnSpc>
                <a:spcPct val="80000"/>
              </a:lnSpc>
              <a:spcBef>
                <a:spcPts val="0"/>
              </a:spcBef>
              <a:spcAft>
                <a:spcPts val="0"/>
              </a:spcAft>
              <a:buClr>
                <a:srgbClr val="FFFFFF"/>
              </a:buClr>
              <a:buSzPts val="3800"/>
              <a:buFont typeface="Calibri"/>
              <a:buNone/>
            </a:pPr>
            <a:r>
              <a:rPr lang="es-US" sz="3800"/>
              <a:t>Convergent adaptation of human lactase persistence in Africa and Europe</a:t>
            </a:r>
            <a:endParaRPr sz="3800"/>
          </a:p>
        </p:txBody>
      </p:sp>
      <p:sp>
        <p:nvSpPr>
          <p:cNvPr id="87" name="Google Shape;87;p1"/>
          <p:cNvSpPr txBox="1">
            <a:spLocks noGrp="1"/>
          </p:cNvSpPr>
          <p:nvPr>
            <p:ph type="subTitle" idx="1"/>
          </p:nvPr>
        </p:nvSpPr>
        <p:spPr>
          <a:xfrm>
            <a:off x="643662" y="3187501"/>
            <a:ext cx="10904700" cy="2809200"/>
          </a:xfrm>
          <a:prstGeom prst="rect">
            <a:avLst/>
          </a:prstGeom>
          <a:noFill/>
          <a:ln>
            <a:noFill/>
          </a:ln>
        </p:spPr>
        <p:txBody>
          <a:bodyPr spcFirstLastPara="1" wrap="square" lIns="91425" tIns="45700" rIns="91425" bIns="45700" anchor="t" anchorCtr="0">
            <a:normAutofit/>
          </a:bodyPr>
          <a:lstStyle/>
          <a:p>
            <a:pPr marL="0" lvl="0" indent="0" algn="ctr" rtl="0">
              <a:lnSpc>
                <a:spcPct val="65000"/>
              </a:lnSpc>
              <a:spcBef>
                <a:spcPts val="0"/>
              </a:spcBef>
              <a:spcAft>
                <a:spcPts val="0"/>
              </a:spcAft>
              <a:buClr>
                <a:schemeClr val="lt1"/>
              </a:buClr>
              <a:buSzPts val="2185"/>
              <a:buNone/>
            </a:pPr>
            <a:endParaRPr sz="2185"/>
          </a:p>
          <a:p>
            <a:pPr marL="0" lvl="0" indent="0" algn="ctr" rtl="0">
              <a:lnSpc>
                <a:spcPct val="65000"/>
              </a:lnSpc>
              <a:spcBef>
                <a:spcPts val="0"/>
              </a:spcBef>
              <a:spcAft>
                <a:spcPts val="0"/>
              </a:spcAft>
              <a:buClr>
                <a:schemeClr val="lt1"/>
              </a:buClr>
              <a:buSzPts val="2185"/>
              <a:buNone/>
            </a:pPr>
            <a:r>
              <a:rPr lang="es-US" sz="2185"/>
              <a:t>By: Alyssa Weisblatt &amp; Susanne Carpenter</a:t>
            </a:r>
            <a:endParaRPr sz="2185"/>
          </a:p>
          <a:p>
            <a:pPr marL="0" lvl="0" indent="0" algn="ctr" rtl="0">
              <a:lnSpc>
                <a:spcPct val="65000"/>
              </a:lnSpc>
              <a:spcBef>
                <a:spcPts val="1300"/>
              </a:spcBef>
              <a:spcAft>
                <a:spcPts val="0"/>
              </a:spcAft>
              <a:buClr>
                <a:schemeClr val="lt1"/>
              </a:buClr>
              <a:buSzPts val="2185"/>
              <a:buNone/>
            </a:pPr>
            <a:r>
              <a:rPr lang="es-US" sz="2185"/>
              <a:t>Department of Biology</a:t>
            </a:r>
            <a:endParaRPr/>
          </a:p>
          <a:p>
            <a:pPr marL="0" lvl="0" indent="0" algn="ctr" rtl="0">
              <a:lnSpc>
                <a:spcPct val="65000"/>
              </a:lnSpc>
              <a:spcBef>
                <a:spcPts val="1300"/>
              </a:spcBef>
              <a:spcAft>
                <a:spcPts val="0"/>
              </a:spcAft>
              <a:buClr>
                <a:schemeClr val="lt1"/>
              </a:buClr>
              <a:buSzPts val="2185"/>
              <a:buNone/>
            </a:pPr>
            <a:r>
              <a:rPr lang="es-US" sz="2185"/>
              <a:t>Loyola Marymount University</a:t>
            </a:r>
            <a:endParaRPr/>
          </a:p>
          <a:p>
            <a:pPr marL="0" lvl="0" indent="0" algn="ctr" rtl="0">
              <a:lnSpc>
                <a:spcPct val="65000"/>
              </a:lnSpc>
              <a:spcBef>
                <a:spcPts val="1300"/>
              </a:spcBef>
              <a:spcAft>
                <a:spcPts val="0"/>
              </a:spcAft>
              <a:buClr>
                <a:schemeClr val="lt1"/>
              </a:buClr>
              <a:buSzPts val="2185"/>
              <a:buNone/>
            </a:pPr>
            <a:r>
              <a:rPr lang="es-US" sz="2185"/>
              <a:t>June 3, 2019</a:t>
            </a:r>
            <a:endParaRPr sz="2185"/>
          </a:p>
          <a:p>
            <a:pPr marL="0" lvl="0" indent="0" algn="ctr" rtl="0">
              <a:lnSpc>
                <a:spcPct val="65000"/>
              </a:lnSpc>
              <a:spcBef>
                <a:spcPts val="1300"/>
              </a:spcBef>
              <a:spcAft>
                <a:spcPts val="0"/>
              </a:spcAft>
              <a:buClr>
                <a:schemeClr val="lt1"/>
              </a:buClr>
              <a:buSzPts val="2185"/>
              <a:buNone/>
            </a:pPr>
            <a:endParaRPr sz="2185"/>
          </a:p>
          <a:p>
            <a:pPr marL="0" lvl="0" indent="0" algn="ctr" rtl="0">
              <a:lnSpc>
                <a:spcPct val="65000"/>
              </a:lnSpc>
              <a:spcBef>
                <a:spcPts val="1300"/>
              </a:spcBef>
              <a:spcAft>
                <a:spcPts val="0"/>
              </a:spcAft>
              <a:buClr>
                <a:schemeClr val="lt1"/>
              </a:buClr>
              <a:buSzPts val="1804"/>
              <a:buNone/>
            </a:pPr>
            <a:r>
              <a:rPr lang="es-US" sz="1800"/>
              <a:t>Tishkoff, S. A., Reed, F. A., Ranciaro, A., Voight, B. F., Babbitt, C. C., Silverman, J. S., ... &amp; Ibrahim, M. (2007). Convergent adaptation of human lactase persistence in Africa and Europe. </a:t>
            </a:r>
            <a:r>
              <a:rPr lang="es-US" sz="1800" i="1"/>
              <a:t>Nature genetics</a:t>
            </a:r>
            <a:r>
              <a:rPr lang="es-US" sz="1800"/>
              <a:t>, 39(1), 31. doi:10.1038/ng1946.</a:t>
            </a:r>
            <a:endParaRPr sz="1800"/>
          </a:p>
          <a:p>
            <a:pPr marL="0" lvl="0" indent="0" algn="ctr" rtl="0">
              <a:lnSpc>
                <a:spcPct val="65000"/>
              </a:lnSpc>
              <a:spcBef>
                <a:spcPts val="1300"/>
              </a:spcBef>
              <a:spcAft>
                <a:spcPts val="0"/>
              </a:spcAft>
              <a:buClr>
                <a:schemeClr val="lt1"/>
              </a:buClr>
              <a:buSzPts val="1804"/>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0"/>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3800"/>
              <a:buFont typeface="Calibri"/>
              <a:buNone/>
            </a:pPr>
            <a:r>
              <a:rPr lang="es-US" sz="3800"/>
              <a:t>Outline of Results/Findings</a:t>
            </a:r>
            <a:endParaRPr sz="3800"/>
          </a:p>
        </p:txBody>
      </p:sp>
      <p:sp>
        <p:nvSpPr>
          <p:cNvPr id="141" name="Google Shape;141;p10"/>
          <p:cNvSpPr txBox="1">
            <a:spLocks noGrp="1"/>
          </p:cNvSpPr>
          <p:nvPr>
            <p:ph type="body" idx="1"/>
          </p:nvPr>
        </p:nvSpPr>
        <p:spPr>
          <a:xfrm>
            <a:off x="676656" y="2011680"/>
            <a:ext cx="10753725" cy="3766185"/>
          </a:xfrm>
          <a:prstGeom prst="rect">
            <a:avLst/>
          </a:prstGeom>
          <a:noFill/>
          <a:ln>
            <a:noFill/>
          </a:ln>
        </p:spPr>
        <p:txBody>
          <a:bodyPr spcFirstLastPara="1" wrap="square" lIns="91425" tIns="45700" rIns="91425" bIns="45700" anchor="t" anchorCtr="0">
            <a:normAutofit/>
          </a:bodyPr>
          <a:lstStyle/>
          <a:p>
            <a:pPr marL="0" lvl="0" indent="0" algn="l" rtl="0">
              <a:lnSpc>
                <a:spcPct val="85000"/>
              </a:lnSpc>
              <a:spcBef>
                <a:spcPts val="0"/>
              </a:spcBef>
              <a:spcAft>
                <a:spcPts val="0"/>
              </a:spcAft>
              <a:buNone/>
            </a:pPr>
            <a:r>
              <a:rPr lang="es-US" sz="2800"/>
              <a:t>Identification of the SNPs associated with LP in Africans</a:t>
            </a:r>
            <a:endParaRPr sz="2800"/>
          </a:p>
          <a:p>
            <a:pPr marL="0" lvl="0" indent="0" algn="l" rtl="0">
              <a:lnSpc>
                <a:spcPct val="85000"/>
              </a:lnSpc>
              <a:spcBef>
                <a:spcPts val="0"/>
              </a:spcBef>
              <a:spcAft>
                <a:spcPts val="0"/>
              </a:spcAft>
              <a:buNone/>
            </a:pPr>
            <a:endParaRPr sz="2800"/>
          </a:p>
          <a:p>
            <a:pPr marL="0" lvl="0" indent="0" algn="l" rtl="0">
              <a:lnSpc>
                <a:spcPct val="85000"/>
              </a:lnSpc>
              <a:spcBef>
                <a:spcPts val="0"/>
              </a:spcBef>
              <a:spcAft>
                <a:spcPts val="0"/>
              </a:spcAft>
              <a:buNone/>
            </a:pPr>
            <a:r>
              <a:rPr lang="es-US" sz="2800"/>
              <a:t>Geographic Analysis on the Frequency of the LP Phenotypes and Genotypes in the Different African Populations</a:t>
            </a:r>
            <a:endParaRPr sz="2800"/>
          </a:p>
          <a:p>
            <a:pPr marL="0" lvl="0" indent="0" algn="l" rtl="0">
              <a:lnSpc>
                <a:spcPct val="85000"/>
              </a:lnSpc>
              <a:spcBef>
                <a:spcPts val="0"/>
              </a:spcBef>
              <a:spcAft>
                <a:spcPts val="0"/>
              </a:spcAft>
              <a:buNone/>
            </a:pPr>
            <a:endParaRPr sz="2800"/>
          </a:p>
          <a:p>
            <a:pPr marL="0" lvl="0" indent="0" algn="l" rtl="0">
              <a:lnSpc>
                <a:spcPct val="85000"/>
              </a:lnSpc>
              <a:spcBef>
                <a:spcPts val="0"/>
              </a:spcBef>
              <a:spcAft>
                <a:spcPts val="0"/>
              </a:spcAft>
              <a:buNone/>
            </a:pPr>
            <a:r>
              <a:rPr lang="es-US" sz="2800"/>
              <a:t>Analysis of LP-associated Haplotypes and Luciferase Expression in Haplotypes in Relation to the Ancestral Haplotype</a:t>
            </a:r>
            <a:endParaRPr sz="2800"/>
          </a:p>
          <a:p>
            <a:pPr marL="0" lvl="0" indent="0" algn="l" rtl="0">
              <a:lnSpc>
                <a:spcPct val="85000"/>
              </a:lnSpc>
              <a:spcBef>
                <a:spcPts val="0"/>
              </a:spcBef>
              <a:spcAft>
                <a:spcPts val="0"/>
              </a:spcAft>
              <a:buNone/>
            </a:pPr>
            <a:endParaRPr sz="2800"/>
          </a:p>
          <a:p>
            <a:pPr marL="0" lvl="0" indent="0" algn="l" rtl="0">
              <a:lnSpc>
                <a:spcPct val="85000"/>
              </a:lnSpc>
              <a:spcBef>
                <a:spcPts val="0"/>
              </a:spcBef>
              <a:spcAft>
                <a:spcPts val="0"/>
              </a:spcAft>
              <a:buNone/>
            </a:pPr>
            <a:r>
              <a:rPr lang="es-US" sz="2800"/>
              <a:t>Extended Haplotype Homozygosity for Different SNPs, data types, and African Subpopulations</a:t>
            </a:r>
            <a:endParaRPr sz="2800"/>
          </a:p>
          <a:p>
            <a:pPr marL="0" lvl="0" indent="0" algn="l" rtl="0">
              <a:lnSpc>
                <a:spcPct val="85000"/>
              </a:lnSpc>
              <a:spcBef>
                <a:spcPts val="1300"/>
              </a:spcBef>
              <a:spcAft>
                <a:spcPts val="0"/>
              </a:spcAft>
              <a:buNone/>
            </a:pPr>
            <a:endParaRPr/>
          </a:p>
          <a:p>
            <a:pPr marL="91440" lvl="0" indent="-91440" algn="l" rtl="0">
              <a:lnSpc>
                <a:spcPct val="85000"/>
              </a:lnSpc>
              <a:spcBef>
                <a:spcPts val="1300"/>
              </a:spcBef>
              <a:spcAft>
                <a:spcPts val="0"/>
              </a:spcAft>
              <a:buClr>
                <a:srgbClr val="262626"/>
              </a:buClr>
              <a:buSzPts val="2800"/>
              <a:buChar char=" "/>
            </a:pPr>
            <a:endParaRPr/>
          </a:p>
          <a:p>
            <a:pPr marL="91440" lvl="0" indent="0" algn="l" rtl="0">
              <a:lnSpc>
                <a:spcPct val="85000"/>
              </a:lnSpc>
              <a:spcBef>
                <a:spcPts val="1300"/>
              </a:spcBef>
              <a:spcAft>
                <a:spcPts val="0"/>
              </a:spcAft>
              <a:buClr>
                <a:srgbClr val="262626"/>
              </a:buClr>
              <a:buSzPts val="2400"/>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1"/>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3800"/>
              <a:buFont typeface="Calibri"/>
              <a:buNone/>
            </a:pPr>
            <a:r>
              <a:rPr lang="es-US" sz="3800"/>
              <a:t>Outline of Results/Findings</a:t>
            </a:r>
            <a:endParaRPr sz="3800"/>
          </a:p>
        </p:txBody>
      </p:sp>
      <p:sp>
        <p:nvSpPr>
          <p:cNvPr id="147" name="Google Shape;147;p11"/>
          <p:cNvSpPr txBox="1">
            <a:spLocks noGrp="1"/>
          </p:cNvSpPr>
          <p:nvPr>
            <p:ph type="body" idx="1"/>
          </p:nvPr>
        </p:nvSpPr>
        <p:spPr>
          <a:xfrm>
            <a:off x="676656" y="2011680"/>
            <a:ext cx="10753725" cy="3766185"/>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s-US" sz="2800" b="1"/>
              <a:t>Identification of the SNPs associated with LP in Africans</a:t>
            </a:r>
            <a:endParaRPr sz="2800" b="1"/>
          </a:p>
          <a:p>
            <a:pPr marL="0" lvl="0" indent="0" algn="l" rtl="0">
              <a:spcBef>
                <a:spcPts val="0"/>
              </a:spcBef>
              <a:spcAft>
                <a:spcPts val="0"/>
              </a:spcAft>
              <a:buNone/>
            </a:pPr>
            <a:endParaRPr sz="2800" b="1"/>
          </a:p>
          <a:p>
            <a:pPr marL="0" lvl="0" indent="0" algn="l" rtl="0">
              <a:spcBef>
                <a:spcPts val="0"/>
              </a:spcBef>
              <a:spcAft>
                <a:spcPts val="0"/>
              </a:spcAft>
              <a:buClr>
                <a:schemeClr val="dk1"/>
              </a:buClr>
              <a:buSzPts val="1100"/>
              <a:buFont typeface="Arial"/>
              <a:buNone/>
            </a:pPr>
            <a:r>
              <a:rPr lang="es-US" sz="2800">
                <a:solidFill>
                  <a:srgbClr val="7F7F7F"/>
                </a:solidFill>
              </a:rPr>
              <a:t>Geographic Analysis on the Frequency of the LP Phenotypes and Genotypes in the Different African Populations</a:t>
            </a:r>
            <a:endParaRPr sz="2800">
              <a:solidFill>
                <a:srgbClr val="7F7F7F"/>
              </a:solidFill>
            </a:endParaRPr>
          </a:p>
          <a:p>
            <a:pPr marL="0" lvl="0" indent="0" algn="l" rtl="0">
              <a:spcBef>
                <a:spcPts val="0"/>
              </a:spcBef>
              <a:spcAft>
                <a:spcPts val="0"/>
              </a:spcAft>
              <a:buClr>
                <a:schemeClr val="dk1"/>
              </a:buClr>
              <a:buSzPts val="1100"/>
              <a:buFont typeface="Arial"/>
              <a:buNone/>
            </a:pPr>
            <a:endParaRPr sz="2800">
              <a:solidFill>
                <a:srgbClr val="7F7F7F"/>
              </a:solidFill>
            </a:endParaRPr>
          </a:p>
          <a:p>
            <a:pPr marL="0" lvl="0" indent="0" algn="l" rtl="0">
              <a:spcBef>
                <a:spcPts val="0"/>
              </a:spcBef>
              <a:spcAft>
                <a:spcPts val="0"/>
              </a:spcAft>
              <a:buClr>
                <a:schemeClr val="dk1"/>
              </a:buClr>
              <a:buSzPts val="1100"/>
              <a:buFont typeface="Arial"/>
              <a:buNone/>
            </a:pPr>
            <a:r>
              <a:rPr lang="es-US" sz="2800">
                <a:solidFill>
                  <a:srgbClr val="7F7F7F"/>
                </a:solidFill>
              </a:rPr>
              <a:t>Analysis of LP-associated Haplotypes and Luciferase Expression in Haplotypes in Relation to the Ancestral Haplotype</a:t>
            </a:r>
            <a:endParaRPr sz="2800">
              <a:solidFill>
                <a:srgbClr val="7F7F7F"/>
              </a:solidFill>
            </a:endParaRPr>
          </a:p>
          <a:p>
            <a:pPr marL="0" lvl="0" indent="0" algn="l" rtl="0">
              <a:spcBef>
                <a:spcPts val="0"/>
              </a:spcBef>
              <a:spcAft>
                <a:spcPts val="0"/>
              </a:spcAft>
              <a:buClr>
                <a:schemeClr val="dk1"/>
              </a:buClr>
              <a:buSzPts val="1100"/>
              <a:buFont typeface="Arial"/>
              <a:buNone/>
            </a:pPr>
            <a:endParaRPr sz="2800">
              <a:solidFill>
                <a:srgbClr val="7F7F7F"/>
              </a:solidFill>
            </a:endParaRPr>
          </a:p>
          <a:p>
            <a:pPr marL="0" lvl="0" indent="0" algn="l" rtl="0">
              <a:spcBef>
                <a:spcPts val="0"/>
              </a:spcBef>
              <a:spcAft>
                <a:spcPts val="0"/>
              </a:spcAft>
              <a:buClr>
                <a:schemeClr val="dk1"/>
              </a:buClr>
              <a:buSzPts val="1100"/>
              <a:buFont typeface="Arial"/>
              <a:buNone/>
            </a:pPr>
            <a:r>
              <a:rPr lang="es-US" sz="2800">
                <a:solidFill>
                  <a:srgbClr val="7F7F7F"/>
                </a:solidFill>
              </a:rPr>
              <a:t>Extended Haplotype Homozygosity for Different SNPs, data types, and African Subpopulations</a:t>
            </a:r>
            <a:endParaRPr sz="2800">
              <a:solidFill>
                <a:srgbClr val="7F7F7F"/>
              </a:solidFill>
            </a:endParaRPr>
          </a:p>
          <a:p>
            <a:pPr marL="0" lvl="0" indent="0" algn="l" rtl="0">
              <a:lnSpc>
                <a:spcPct val="85000"/>
              </a:lnSpc>
              <a:spcBef>
                <a:spcPts val="1300"/>
              </a:spcBef>
              <a:spcAft>
                <a:spcPts val="0"/>
              </a:spcAft>
              <a:buNone/>
            </a:pPr>
            <a:endParaRPr/>
          </a:p>
          <a:p>
            <a:pPr marL="91440" lvl="0" indent="0" algn="l" rtl="0">
              <a:lnSpc>
                <a:spcPct val="85000"/>
              </a:lnSpc>
              <a:spcBef>
                <a:spcPts val="1300"/>
              </a:spcBef>
              <a:spcAft>
                <a:spcPts val="0"/>
              </a:spcAft>
              <a:buClr>
                <a:srgbClr val="262626"/>
              </a:buClr>
              <a:buSzPts val="2400"/>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12"/>
          <p:cNvSpPr txBox="1">
            <a:spLocks noGrp="1"/>
          </p:cNvSpPr>
          <p:nvPr>
            <p:ph type="title"/>
          </p:nvPr>
        </p:nvSpPr>
        <p:spPr>
          <a:xfrm>
            <a:off x="657225" y="499525"/>
            <a:ext cx="11037900" cy="748500"/>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3800"/>
              <a:buFont typeface="Calibri"/>
              <a:buNone/>
            </a:pPr>
            <a:r>
              <a:rPr lang="es-US" sz="3000"/>
              <a:t>Map of </a:t>
            </a:r>
            <a:r>
              <a:rPr lang="es-US" sz="3000" i="1"/>
              <a:t>LCT</a:t>
            </a:r>
            <a:r>
              <a:rPr lang="es-US" sz="3000"/>
              <a:t> and </a:t>
            </a:r>
            <a:r>
              <a:rPr lang="es-US" sz="3000" i="1"/>
              <a:t>MCM6</a:t>
            </a:r>
            <a:r>
              <a:rPr lang="es-US" sz="3000"/>
              <a:t> Gene Region and Location of Genotyped SNPs</a:t>
            </a:r>
            <a:endParaRPr sz="3000"/>
          </a:p>
        </p:txBody>
      </p:sp>
      <p:sp>
        <p:nvSpPr>
          <p:cNvPr id="153" name="Google Shape;153;p12"/>
          <p:cNvSpPr txBox="1"/>
          <p:nvPr/>
        </p:nvSpPr>
        <p:spPr>
          <a:xfrm>
            <a:off x="657225" y="1608600"/>
            <a:ext cx="5987100" cy="5249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s-US" sz="1800" b="1" dirty="0">
                <a:latin typeface="Calibri"/>
                <a:ea typeface="Calibri"/>
                <a:cs typeface="Calibri"/>
                <a:sym typeface="Calibri"/>
              </a:rPr>
              <a:t>a)</a:t>
            </a:r>
            <a:r>
              <a:rPr lang="es-US" sz="1800" dirty="0">
                <a:latin typeface="Calibri"/>
                <a:ea typeface="Calibri"/>
                <a:cs typeface="Calibri"/>
                <a:sym typeface="Calibri"/>
              </a:rPr>
              <a:t> 3,314 </a:t>
            </a:r>
            <a:r>
              <a:rPr lang="es-US" sz="1800" dirty="0" err="1">
                <a:latin typeface="Calibri"/>
                <a:ea typeface="Calibri"/>
                <a:cs typeface="Calibri"/>
                <a:sym typeface="Calibri"/>
              </a:rPr>
              <a:t>bp</a:t>
            </a:r>
            <a:r>
              <a:rPr lang="es-US" sz="1800" dirty="0">
                <a:latin typeface="Calibri"/>
                <a:ea typeface="Calibri"/>
                <a:cs typeface="Calibri"/>
                <a:sym typeface="Calibri"/>
              </a:rPr>
              <a:t> of </a:t>
            </a:r>
            <a:r>
              <a:rPr lang="es-US" sz="1800" dirty="0" err="1">
                <a:latin typeface="Calibri"/>
                <a:ea typeface="Calibri"/>
                <a:cs typeface="Calibri"/>
                <a:sym typeface="Calibri"/>
              </a:rPr>
              <a:t>intron</a:t>
            </a:r>
            <a:r>
              <a:rPr lang="es-US" sz="1800" dirty="0">
                <a:latin typeface="Calibri"/>
                <a:ea typeface="Calibri"/>
                <a:cs typeface="Calibri"/>
                <a:sym typeface="Calibri"/>
              </a:rPr>
              <a:t> 13 and 1,761 </a:t>
            </a:r>
            <a:r>
              <a:rPr lang="es-US" sz="1800" dirty="0" err="1">
                <a:latin typeface="Calibri"/>
                <a:ea typeface="Calibri"/>
                <a:cs typeface="Calibri"/>
                <a:sym typeface="Calibri"/>
              </a:rPr>
              <a:t>bp</a:t>
            </a:r>
            <a:r>
              <a:rPr lang="es-US" sz="1800" dirty="0">
                <a:latin typeface="Calibri"/>
                <a:ea typeface="Calibri"/>
                <a:cs typeface="Calibri"/>
                <a:sym typeface="Calibri"/>
              </a:rPr>
              <a:t> of </a:t>
            </a:r>
            <a:r>
              <a:rPr lang="es-US" sz="1800" dirty="0" err="1">
                <a:latin typeface="Calibri"/>
                <a:ea typeface="Calibri"/>
                <a:cs typeface="Calibri"/>
                <a:sym typeface="Calibri"/>
              </a:rPr>
              <a:t>intron</a:t>
            </a:r>
            <a:r>
              <a:rPr lang="es-US" sz="1800" dirty="0">
                <a:latin typeface="Calibri"/>
                <a:ea typeface="Calibri"/>
                <a:cs typeface="Calibri"/>
                <a:sym typeface="Calibri"/>
              </a:rPr>
              <a:t> 9 of </a:t>
            </a:r>
            <a:r>
              <a:rPr lang="es-US" sz="1800" i="1" dirty="0">
                <a:solidFill>
                  <a:schemeClr val="dk1"/>
                </a:solidFill>
                <a:latin typeface="Calibri"/>
                <a:ea typeface="Calibri"/>
                <a:cs typeface="Calibri"/>
                <a:sym typeface="Calibri"/>
              </a:rPr>
              <a:t>MCM6</a:t>
            </a:r>
            <a:r>
              <a:rPr lang="es-US" sz="1800" dirty="0">
                <a:solidFill>
                  <a:schemeClr val="dk1"/>
                </a:solidFill>
                <a:latin typeface="Calibri"/>
                <a:ea typeface="Calibri"/>
                <a:cs typeface="Calibri"/>
                <a:sym typeface="Calibri"/>
              </a:rPr>
              <a:t> gene </a:t>
            </a:r>
            <a:r>
              <a:rPr lang="es-US" sz="1800" dirty="0" err="1">
                <a:solidFill>
                  <a:schemeClr val="dk1"/>
                </a:solidFill>
                <a:latin typeface="Calibri"/>
                <a:ea typeface="Calibri"/>
                <a:cs typeface="Calibri"/>
                <a:sym typeface="Calibri"/>
              </a:rPr>
              <a:t>were</a:t>
            </a:r>
            <a:r>
              <a:rPr lang="es-US" sz="1800" dirty="0">
                <a:solidFill>
                  <a:schemeClr val="dk1"/>
                </a:solidFill>
                <a:latin typeface="Calibri"/>
                <a:ea typeface="Calibri"/>
                <a:cs typeface="Calibri"/>
                <a:sym typeface="Calibri"/>
              </a:rPr>
              <a:t> </a:t>
            </a:r>
            <a:r>
              <a:rPr lang="es-US" sz="1800" dirty="0" err="1">
                <a:solidFill>
                  <a:schemeClr val="dk1"/>
                </a:solidFill>
                <a:latin typeface="Calibri"/>
                <a:ea typeface="Calibri"/>
                <a:cs typeface="Calibri"/>
                <a:sym typeface="Calibri"/>
              </a:rPr>
              <a:t>amplified</a:t>
            </a:r>
            <a:r>
              <a:rPr lang="es-US" sz="1800" dirty="0">
                <a:solidFill>
                  <a:schemeClr val="dk1"/>
                </a:solidFill>
                <a:latin typeface="Calibri"/>
                <a:ea typeface="Calibri"/>
                <a:cs typeface="Calibri"/>
                <a:sym typeface="Calibri"/>
              </a:rPr>
              <a:t> </a:t>
            </a:r>
            <a:r>
              <a:rPr lang="es-US" sz="1800" dirty="0" err="1">
                <a:solidFill>
                  <a:schemeClr val="dk1"/>
                </a:solidFill>
                <a:latin typeface="Calibri"/>
                <a:ea typeface="Calibri"/>
                <a:cs typeface="Calibri"/>
                <a:sym typeface="Calibri"/>
              </a:rPr>
              <a:t>by</a:t>
            </a:r>
            <a:r>
              <a:rPr lang="es-US" sz="1800" dirty="0">
                <a:solidFill>
                  <a:schemeClr val="dk1"/>
                </a:solidFill>
                <a:latin typeface="Calibri"/>
                <a:ea typeface="Calibri"/>
                <a:cs typeface="Calibri"/>
                <a:sym typeface="Calibri"/>
              </a:rPr>
              <a:t> PCR in 110 </a:t>
            </a:r>
            <a:r>
              <a:rPr lang="es-US" sz="1800" dirty="0" err="1">
                <a:solidFill>
                  <a:schemeClr val="dk1"/>
                </a:solidFill>
                <a:latin typeface="Calibri"/>
                <a:ea typeface="Calibri"/>
                <a:cs typeface="Calibri"/>
                <a:sym typeface="Calibri"/>
              </a:rPr>
              <a:t>individuals</a:t>
            </a:r>
            <a:r>
              <a:rPr lang="es-US" sz="1800" dirty="0">
                <a:solidFill>
                  <a:schemeClr val="dk1"/>
                </a:solidFill>
                <a:latin typeface="Calibri"/>
                <a:ea typeface="Calibri"/>
                <a:cs typeface="Calibri"/>
                <a:sym typeface="Calibri"/>
              </a:rPr>
              <a:t> (40 LNP, 69 LP).</a:t>
            </a:r>
            <a:endParaRPr sz="1800" dirty="0">
              <a:solidFill>
                <a:schemeClr val="dk1"/>
              </a:solidFill>
              <a:latin typeface="Calibri"/>
              <a:ea typeface="Calibri"/>
              <a:cs typeface="Calibri"/>
              <a:sym typeface="Calibri"/>
            </a:endParaRPr>
          </a:p>
          <a:p>
            <a:pPr marL="457200" marR="0" lvl="0" indent="-342900" algn="l" rtl="0">
              <a:lnSpc>
                <a:spcPct val="100000"/>
              </a:lnSpc>
              <a:spcBef>
                <a:spcPts val="0"/>
              </a:spcBef>
              <a:spcAft>
                <a:spcPts val="0"/>
              </a:spcAft>
              <a:buClr>
                <a:schemeClr val="dk1"/>
              </a:buClr>
              <a:buSzPts val="1800"/>
              <a:buFont typeface="Calibri"/>
              <a:buChar char="●"/>
            </a:pPr>
            <a:r>
              <a:rPr lang="es-US" sz="1800" dirty="0" err="1">
                <a:solidFill>
                  <a:schemeClr val="dk1"/>
                </a:solidFill>
                <a:latin typeface="Calibri"/>
                <a:ea typeface="Calibri"/>
                <a:cs typeface="Calibri"/>
                <a:sym typeface="Calibri"/>
              </a:rPr>
              <a:t>Distribution</a:t>
            </a:r>
            <a:r>
              <a:rPr lang="es-US" sz="1800" dirty="0">
                <a:solidFill>
                  <a:schemeClr val="dk1"/>
                </a:solidFill>
                <a:latin typeface="Calibri"/>
                <a:ea typeface="Calibri"/>
                <a:cs typeface="Calibri"/>
                <a:sym typeface="Calibri"/>
              </a:rPr>
              <a:t> of 123 </a:t>
            </a:r>
            <a:r>
              <a:rPr lang="es-US" sz="1800" dirty="0" err="1">
                <a:solidFill>
                  <a:schemeClr val="dk1"/>
                </a:solidFill>
                <a:latin typeface="Calibri"/>
                <a:ea typeface="Calibri"/>
                <a:cs typeface="Calibri"/>
                <a:sym typeface="Calibri"/>
              </a:rPr>
              <a:t>SNPs</a:t>
            </a:r>
            <a:r>
              <a:rPr lang="es-US" sz="1800" dirty="0">
                <a:solidFill>
                  <a:schemeClr val="dk1"/>
                </a:solidFill>
                <a:latin typeface="Calibri"/>
                <a:ea typeface="Calibri"/>
                <a:cs typeface="Calibri"/>
                <a:sym typeface="Calibri"/>
              </a:rPr>
              <a:t> </a:t>
            </a:r>
            <a:r>
              <a:rPr lang="es-US" sz="1800" dirty="0" err="1">
                <a:solidFill>
                  <a:schemeClr val="dk1"/>
                </a:solidFill>
                <a:latin typeface="Calibri"/>
                <a:ea typeface="Calibri"/>
                <a:cs typeface="Calibri"/>
                <a:sym typeface="Calibri"/>
              </a:rPr>
              <a:t>included</a:t>
            </a:r>
            <a:r>
              <a:rPr lang="es-US" sz="1800" dirty="0">
                <a:solidFill>
                  <a:schemeClr val="dk1"/>
                </a:solidFill>
                <a:latin typeface="Calibri"/>
                <a:ea typeface="Calibri"/>
                <a:cs typeface="Calibri"/>
                <a:sym typeface="Calibri"/>
              </a:rPr>
              <a:t> in </a:t>
            </a:r>
            <a:r>
              <a:rPr lang="es-US" sz="1800" dirty="0" err="1">
                <a:solidFill>
                  <a:schemeClr val="dk1"/>
                </a:solidFill>
                <a:latin typeface="Calibri"/>
                <a:ea typeface="Calibri"/>
                <a:cs typeface="Calibri"/>
                <a:sym typeface="Calibri"/>
              </a:rPr>
              <a:t>genotype</a:t>
            </a:r>
            <a:r>
              <a:rPr lang="es-US" sz="1800" dirty="0">
                <a:solidFill>
                  <a:schemeClr val="dk1"/>
                </a:solidFill>
                <a:latin typeface="Calibri"/>
                <a:ea typeface="Calibri"/>
                <a:cs typeface="Calibri"/>
                <a:sym typeface="Calibri"/>
              </a:rPr>
              <a:t> </a:t>
            </a:r>
            <a:r>
              <a:rPr lang="es-US" sz="1800" dirty="0" err="1">
                <a:solidFill>
                  <a:schemeClr val="dk1"/>
                </a:solidFill>
                <a:latin typeface="Calibri"/>
                <a:ea typeface="Calibri"/>
                <a:cs typeface="Calibri"/>
                <a:sym typeface="Calibri"/>
              </a:rPr>
              <a:t>analysis</a:t>
            </a:r>
            <a:r>
              <a:rPr lang="es-US" sz="1800" dirty="0">
                <a:solidFill>
                  <a:schemeClr val="dk1"/>
                </a:solidFill>
                <a:latin typeface="Calibri"/>
                <a:ea typeface="Calibri"/>
                <a:cs typeface="Calibri"/>
                <a:sym typeface="Calibri"/>
              </a:rPr>
              <a:t> in 470 </a:t>
            </a:r>
            <a:r>
              <a:rPr lang="es-US" sz="1800" dirty="0" err="1">
                <a:solidFill>
                  <a:schemeClr val="dk1"/>
                </a:solidFill>
                <a:latin typeface="Calibri"/>
                <a:ea typeface="Calibri"/>
                <a:cs typeface="Calibri"/>
                <a:sym typeface="Calibri"/>
              </a:rPr>
              <a:t>individuals</a:t>
            </a:r>
            <a:r>
              <a:rPr lang="es-US" sz="1800" dirty="0">
                <a:solidFill>
                  <a:schemeClr val="dk1"/>
                </a:solidFill>
                <a:latin typeface="Calibri"/>
                <a:ea typeface="Calibri"/>
                <a:cs typeface="Calibri"/>
                <a:sym typeface="Calibri"/>
              </a:rPr>
              <a:t> </a:t>
            </a:r>
            <a:r>
              <a:rPr lang="es-US" sz="1800" dirty="0" err="1">
                <a:solidFill>
                  <a:schemeClr val="dk1"/>
                </a:solidFill>
                <a:latin typeface="Calibri"/>
                <a:ea typeface="Calibri"/>
                <a:cs typeface="Calibri"/>
                <a:sym typeface="Calibri"/>
              </a:rPr>
              <a:t>with</a:t>
            </a:r>
            <a:r>
              <a:rPr lang="es-US" sz="1800" dirty="0">
                <a:solidFill>
                  <a:schemeClr val="dk1"/>
                </a:solidFill>
                <a:latin typeface="Calibri"/>
                <a:ea typeface="Calibri"/>
                <a:cs typeface="Calibri"/>
                <a:sym typeface="Calibri"/>
              </a:rPr>
              <a:t> </a:t>
            </a:r>
            <a:r>
              <a:rPr lang="es-US" sz="1800" dirty="0" err="1">
                <a:solidFill>
                  <a:schemeClr val="dk1"/>
                </a:solidFill>
                <a:latin typeface="Calibri"/>
                <a:ea typeface="Calibri"/>
                <a:cs typeface="Calibri"/>
                <a:sym typeface="Calibri"/>
              </a:rPr>
              <a:t>known</a:t>
            </a:r>
            <a:r>
              <a:rPr lang="es-US" sz="1800" dirty="0">
                <a:solidFill>
                  <a:schemeClr val="dk1"/>
                </a:solidFill>
                <a:latin typeface="Calibri"/>
                <a:ea typeface="Calibri"/>
                <a:cs typeface="Calibri"/>
                <a:sym typeface="Calibri"/>
              </a:rPr>
              <a:t> </a:t>
            </a:r>
            <a:r>
              <a:rPr lang="es-US" sz="1800" dirty="0" err="1">
                <a:solidFill>
                  <a:schemeClr val="dk1"/>
                </a:solidFill>
                <a:latin typeface="Calibri"/>
                <a:ea typeface="Calibri"/>
                <a:cs typeface="Calibri"/>
                <a:sym typeface="Calibri"/>
              </a:rPr>
              <a:t>phenotypic</a:t>
            </a:r>
            <a:r>
              <a:rPr lang="es-US" sz="1800" dirty="0">
                <a:solidFill>
                  <a:schemeClr val="dk1"/>
                </a:solidFill>
                <a:latin typeface="Calibri"/>
                <a:ea typeface="Calibri"/>
                <a:cs typeface="Calibri"/>
                <a:sym typeface="Calibri"/>
              </a:rPr>
              <a:t> data</a:t>
            </a:r>
            <a:endParaRPr sz="18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endParaRPr sz="18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r>
              <a:rPr lang="es-US" sz="1800" b="1" dirty="0">
                <a:solidFill>
                  <a:schemeClr val="dk1"/>
                </a:solidFill>
                <a:latin typeface="Calibri"/>
                <a:ea typeface="Calibri"/>
                <a:cs typeface="Calibri"/>
                <a:sym typeface="Calibri"/>
              </a:rPr>
              <a:t>b)</a:t>
            </a:r>
            <a:r>
              <a:rPr lang="es-US" sz="1800" dirty="0">
                <a:solidFill>
                  <a:schemeClr val="dk1"/>
                </a:solidFill>
                <a:latin typeface="Calibri"/>
                <a:ea typeface="Calibri"/>
                <a:cs typeface="Calibri"/>
                <a:sym typeface="Calibri"/>
              </a:rPr>
              <a:t> </a:t>
            </a:r>
            <a:r>
              <a:rPr lang="es-US" sz="1800" dirty="0" err="1">
                <a:solidFill>
                  <a:schemeClr val="dk1"/>
                </a:solidFill>
                <a:latin typeface="Calibri"/>
                <a:ea typeface="Calibri"/>
                <a:cs typeface="Calibri"/>
                <a:sym typeface="Calibri"/>
              </a:rPr>
              <a:t>Map</a:t>
            </a:r>
            <a:r>
              <a:rPr lang="es-US" sz="1800" dirty="0">
                <a:solidFill>
                  <a:schemeClr val="dk1"/>
                </a:solidFill>
                <a:latin typeface="Calibri"/>
                <a:ea typeface="Calibri"/>
                <a:cs typeface="Calibri"/>
                <a:sym typeface="Calibri"/>
              </a:rPr>
              <a:t> of</a:t>
            </a:r>
            <a:r>
              <a:rPr lang="es-US" sz="1800" i="1" dirty="0">
                <a:solidFill>
                  <a:schemeClr val="dk1"/>
                </a:solidFill>
                <a:latin typeface="Calibri"/>
                <a:ea typeface="Calibri"/>
                <a:cs typeface="Calibri"/>
                <a:sym typeface="Calibri"/>
              </a:rPr>
              <a:t> LCT </a:t>
            </a:r>
            <a:r>
              <a:rPr lang="es-US" sz="1800" dirty="0">
                <a:solidFill>
                  <a:schemeClr val="dk1"/>
                </a:solidFill>
                <a:latin typeface="Calibri"/>
                <a:ea typeface="Calibri"/>
                <a:cs typeface="Calibri"/>
                <a:sym typeface="Calibri"/>
              </a:rPr>
              <a:t>and </a:t>
            </a:r>
            <a:r>
              <a:rPr lang="es-US" sz="1800" i="1" dirty="0">
                <a:solidFill>
                  <a:schemeClr val="dk1"/>
                </a:solidFill>
                <a:latin typeface="Calibri"/>
                <a:ea typeface="Calibri"/>
                <a:cs typeface="Calibri"/>
                <a:sym typeface="Calibri"/>
              </a:rPr>
              <a:t>MCM6</a:t>
            </a:r>
            <a:r>
              <a:rPr lang="es-US" sz="1800" dirty="0">
                <a:solidFill>
                  <a:schemeClr val="dk1"/>
                </a:solidFill>
                <a:latin typeface="Calibri"/>
                <a:ea typeface="Calibri"/>
                <a:cs typeface="Calibri"/>
                <a:sym typeface="Calibri"/>
              </a:rPr>
              <a:t> gene </a:t>
            </a:r>
            <a:r>
              <a:rPr lang="es-US" sz="1800" dirty="0" err="1">
                <a:solidFill>
                  <a:schemeClr val="dk1"/>
                </a:solidFill>
                <a:latin typeface="Calibri"/>
                <a:ea typeface="Calibri"/>
                <a:cs typeface="Calibri"/>
                <a:sym typeface="Calibri"/>
              </a:rPr>
              <a:t>region</a:t>
            </a:r>
            <a:endParaRPr sz="18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r>
              <a:rPr lang="es-US" sz="1800" b="1" dirty="0">
                <a:solidFill>
                  <a:schemeClr val="dk1"/>
                </a:solidFill>
                <a:latin typeface="Calibri"/>
                <a:ea typeface="Calibri"/>
                <a:cs typeface="Calibri"/>
                <a:sym typeface="Calibri"/>
              </a:rPr>
              <a:t>c)</a:t>
            </a:r>
            <a:r>
              <a:rPr lang="es-US" sz="1800" dirty="0">
                <a:solidFill>
                  <a:schemeClr val="dk1"/>
                </a:solidFill>
                <a:latin typeface="Calibri"/>
                <a:ea typeface="Calibri"/>
                <a:cs typeface="Calibri"/>
                <a:sym typeface="Calibri"/>
              </a:rPr>
              <a:t> </a:t>
            </a:r>
            <a:r>
              <a:rPr lang="es-US" sz="1800" dirty="0" err="1">
                <a:solidFill>
                  <a:schemeClr val="dk1"/>
                </a:solidFill>
                <a:latin typeface="Calibri"/>
                <a:ea typeface="Calibri"/>
                <a:cs typeface="Calibri"/>
                <a:sym typeface="Calibri"/>
              </a:rPr>
              <a:t>Map</a:t>
            </a:r>
            <a:r>
              <a:rPr lang="es-US" sz="1800" dirty="0">
                <a:solidFill>
                  <a:schemeClr val="dk1"/>
                </a:solidFill>
                <a:latin typeface="Calibri"/>
                <a:ea typeface="Calibri"/>
                <a:cs typeface="Calibri"/>
                <a:sym typeface="Calibri"/>
              </a:rPr>
              <a:t> of </a:t>
            </a:r>
            <a:r>
              <a:rPr lang="es-US" sz="1800" dirty="0" err="1">
                <a:solidFill>
                  <a:schemeClr val="dk1"/>
                </a:solidFill>
                <a:latin typeface="Calibri"/>
                <a:ea typeface="Calibri"/>
                <a:cs typeface="Calibri"/>
                <a:sym typeface="Calibri"/>
              </a:rPr>
              <a:t>the</a:t>
            </a:r>
            <a:r>
              <a:rPr lang="es-US" sz="1800" dirty="0">
                <a:solidFill>
                  <a:schemeClr val="dk1"/>
                </a:solidFill>
                <a:latin typeface="Calibri"/>
                <a:ea typeface="Calibri"/>
                <a:cs typeface="Calibri"/>
                <a:sym typeface="Calibri"/>
              </a:rPr>
              <a:t> </a:t>
            </a:r>
            <a:r>
              <a:rPr lang="es-US" sz="1800" i="1" dirty="0">
                <a:solidFill>
                  <a:schemeClr val="dk1"/>
                </a:solidFill>
                <a:latin typeface="Calibri"/>
                <a:ea typeface="Calibri"/>
                <a:cs typeface="Calibri"/>
                <a:sym typeface="Calibri"/>
              </a:rPr>
              <a:t>MCM6</a:t>
            </a:r>
            <a:r>
              <a:rPr lang="es-US" sz="1800" dirty="0">
                <a:solidFill>
                  <a:schemeClr val="dk1"/>
                </a:solidFill>
                <a:latin typeface="Calibri"/>
                <a:ea typeface="Calibri"/>
                <a:cs typeface="Calibri"/>
                <a:sym typeface="Calibri"/>
              </a:rPr>
              <a:t> gene </a:t>
            </a:r>
            <a:endParaRPr sz="18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endParaRPr sz="18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r>
              <a:rPr lang="es-US" sz="1800" b="1" dirty="0">
                <a:solidFill>
                  <a:schemeClr val="dk1"/>
                </a:solidFill>
                <a:latin typeface="Calibri"/>
                <a:ea typeface="Calibri"/>
                <a:cs typeface="Calibri"/>
                <a:sym typeface="Calibri"/>
              </a:rPr>
              <a:t>d)</a:t>
            </a:r>
            <a:r>
              <a:rPr lang="es-US" sz="1800" dirty="0">
                <a:solidFill>
                  <a:schemeClr val="dk1"/>
                </a:solidFill>
                <a:latin typeface="Calibri"/>
                <a:ea typeface="Calibri"/>
                <a:cs typeface="Calibri"/>
                <a:sym typeface="Calibri"/>
              </a:rPr>
              <a:t> </a:t>
            </a:r>
            <a:r>
              <a:rPr lang="es-US" sz="1800" dirty="0" err="1">
                <a:solidFill>
                  <a:schemeClr val="dk1"/>
                </a:solidFill>
                <a:latin typeface="Calibri"/>
                <a:ea typeface="Calibri"/>
                <a:cs typeface="Calibri"/>
                <a:sym typeface="Calibri"/>
              </a:rPr>
              <a:t>Location</a:t>
            </a:r>
            <a:r>
              <a:rPr lang="es-US" sz="1800" dirty="0">
                <a:solidFill>
                  <a:schemeClr val="dk1"/>
                </a:solidFill>
                <a:latin typeface="Calibri"/>
                <a:ea typeface="Calibri"/>
                <a:cs typeface="Calibri"/>
                <a:sym typeface="Calibri"/>
              </a:rPr>
              <a:t> of C/T-13910 and G/A-22018 </a:t>
            </a:r>
            <a:r>
              <a:rPr lang="es-US" sz="1800" dirty="0" err="1">
                <a:solidFill>
                  <a:schemeClr val="dk1"/>
                </a:solidFill>
                <a:latin typeface="Calibri"/>
                <a:ea typeface="Calibri"/>
                <a:cs typeface="Calibri"/>
                <a:sym typeface="Calibri"/>
              </a:rPr>
              <a:t>within</a:t>
            </a:r>
            <a:r>
              <a:rPr lang="es-US" sz="1800" dirty="0">
                <a:solidFill>
                  <a:schemeClr val="dk1"/>
                </a:solidFill>
                <a:latin typeface="Calibri"/>
                <a:ea typeface="Calibri"/>
                <a:cs typeface="Calibri"/>
                <a:sym typeface="Calibri"/>
              </a:rPr>
              <a:t> </a:t>
            </a:r>
            <a:r>
              <a:rPr lang="es-US" sz="1800" dirty="0" err="1">
                <a:solidFill>
                  <a:schemeClr val="dk1"/>
                </a:solidFill>
                <a:latin typeface="Calibri"/>
                <a:ea typeface="Calibri"/>
                <a:cs typeface="Calibri"/>
                <a:sym typeface="Calibri"/>
              </a:rPr>
              <a:t>introns</a:t>
            </a:r>
            <a:r>
              <a:rPr lang="es-US" sz="1800" dirty="0">
                <a:solidFill>
                  <a:schemeClr val="dk1"/>
                </a:solidFill>
                <a:latin typeface="Calibri"/>
                <a:ea typeface="Calibri"/>
                <a:cs typeface="Calibri"/>
                <a:sym typeface="Calibri"/>
              </a:rPr>
              <a:t> 9 and 13 of </a:t>
            </a:r>
            <a:r>
              <a:rPr lang="es-US" sz="1800" dirty="0" err="1">
                <a:solidFill>
                  <a:schemeClr val="dk1"/>
                </a:solidFill>
                <a:latin typeface="Calibri"/>
                <a:ea typeface="Calibri"/>
                <a:cs typeface="Calibri"/>
                <a:sym typeface="Calibri"/>
              </a:rPr>
              <a:t>the</a:t>
            </a:r>
            <a:r>
              <a:rPr lang="es-US" sz="1800" dirty="0">
                <a:solidFill>
                  <a:schemeClr val="dk1"/>
                </a:solidFill>
                <a:latin typeface="Calibri"/>
                <a:ea typeface="Calibri"/>
                <a:cs typeface="Calibri"/>
                <a:sym typeface="Calibri"/>
              </a:rPr>
              <a:t> </a:t>
            </a:r>
            <a:r>
              <a:rPr lang="es-US" sz="1800" i="1" dirty="0">
                <a:solidFill>
                  <a:schemeClr val="dk1"/>
                </a:solidFill>
                <a:latin typeface="Calibri"/>
                <a:ea typeface="Calibri"/>
                <a:cs typeface="Calibri"/>
                <a:sym typeface="Calibri"/>
              </a:rPr>
              <a:t>MCM6</a:t>
            </a:r>
            <a:r>
              <a:rPr lang="es-US" sz="1800" dirty="0">
                <a:solidFill>
                  <a:schemeClr val="dk1"/>
                </a:solidFill>
                <a:latin typeface="Calibri"/>
                <a:ea typeface="Calibri"/>
                <a:cs typeface="Calibri"/>
                <a:sym typeface="Calibri"/>
              </a:rPr>
              <a:t> gene in </a:t>
            </a:r>
            <a:r>
              <a:rPr lang="es-US" sz="1800" dirty="0" err="1">
                <a:solidFill>
                  <a:schemeClr val="dk1"/>
                </a:solidFill>
                <a:latin typeface="Calibri"/>
                <a:ea typeface="Calibri"/>
                <a:cs typeface="Calibri"/>
                <a:sym typeface="Calibri"/>
              </a:rPr>
              <a:t>African</a:t>
            </a:r>
            <a:r>
              <a:rPr lang="es-US" sz="1800" dirty="0">
                <a:solidFill>
                  <a:schemeClr val="dk1"/>
                </a:solidFill>
                <a:latin typeface="Calibri"/>
                <a:ea typeface="Calibri"/>
                <a:cs typeface="Calibri"/>
                <a:sym typeface="Calibri"/>
              </a:rPr>
              <a:t> and </a:t>
            </a:r>
            <a:r>
              <a:rPr lang="es-US" sz="1800" dirty="0" err="1">
                <a:solidFill>
                  <a:schemeClr val="dk1"/>
                </a:solidFill>
                <a:latin typeface="Calibri"/>
                <a:ea typeface="Calibri"/>
                <a:cs typeface="Calibri"/>
                <a:sym typeface="Calibri"/>
              </a:rPr>
              <a:t>European</a:t>
            </a:r>
            <a:r>
              <a:rPr lang="es-US" sz="1800" dirty="0">
                <a:solidFill>
                  <a:schemeClr val="dk1"/>
                </a:solidFill>
                <a:latin typeface="Calibri"/>
                <a:ea typeface="Calibri"/>
                <a:cs typeface="Calibri"/>
                <a:sym typeface="Calibri"/>
              </a:rPr>
              <a:t> </a:t>
            </a:r>
            <a:r>
              <a:rPr lang="es-US" sz="1800" dirty="0" err="1">
                <a:solidFill>
                  <a:schemeClr val="dk1"/>
                </a:solidFill>
                <a:latin typeface="Calibri"/>
                <a:ea typeface="Calibri"/>
                <a:cs typeface="Calibri"/>
                <a:sym typeface="Calibri"/>
              </a:rPr>
              <a:t>populations</a:t>
            </a:r>
            <a:r>
              <a:rPr lang="es-US" sz="1800" dirty="0">
                <a:solidFill>
                  <a:schemeClr val="dk1"/>
                </a:solidFill>
                <a:latin typeface="Calibri"/>
                <a:ea typeface="Calibri"/>
                <a:cs typeface="Calibri"/>
                <a:sym typeface="Calibri"/>
              </a:rPr>
              <a:t>.</a:t>
            </a:r>
            <a:endParaRPr sz="1800" dirty="0">
              <a:solidFill>
                <a:schemeClr val="dk1"/>
              </a:solidFill>
              <a:latin typeface="Calibri"/>
              <a:ea typeface="Calibri"/>
              <a:cs typeface="Calibri"/>
              <a:sym typeface="Calibri"/>
            </a:endParaRPr>
          </a:p>
          <a:p>
            <a:pPr marL="457200" marR="0" lvl="0" indent="-342900" algn="l" rtl="0">
              <a:lnSpc>
                <a:spcPct val="100000"/>
              </a:lnSpc>
              <a:spcBef>
                <a:spcPts val="0"/>
              </a:spcBef>
              <a:spcAft>
                <a:spcPts val="0"/>
              </a:spcAft>
              <a:buClr>
                <a:schemeClr val="dk1"/>
              </a:buClr>
              <a:buSzPts val="1800"/>
              <a:buFont typeface="Calibri"/>
              <a:buChar char="●"/>
            </a:pPr>
            <a:r>
              <a:rPr lang="es-US" sz="1800" b="1" dirty="0">
                <a:solidFill>
                  <a:schemeClr val="dk1"/>
                </a:solidFill>
                <a:latin typeface="Calibri"/>
                <a:ea typeface="Calibri"/>
                <a:cs typeface="Calibri"/>
                <a:sym typeface="Calibri"/>
              </a:rPr>
              <a:t>G/C-14010 </a:t>
            </a:r>
            <a:r>
              <a:rPr lang="es-US" sz="1800" b="1" dirty="0" err="1">
                <a:solidFill>
                  <a:schemeClr val="dk1"/>
                </a:solidFill>
                <a:latin typeface="Calibri"/>
                <a:ea typeface="Calibri"/>
                <a:cs typeface="Calibri"/>
                <a:sym typeface="Calibri"/>
              </a:rPr>
              <a:t>showed</a:t>
            </a:r>
            <a:r>
              <a:rPr lang="es-US" sz="1800" b="1" dirty="0">
                <a:solidFill>
                  <a:schemeClr val="dk1"/>
                </a:solidFill>
                <a:latin typeface="Calibri"/>
                <a:ea typeface="Calibri"/>
                <a:cs typeface="Calibri"/>
                <a:sym typeface="Calibri"/>
              </a:rPr>
              <a:t> </a:t>
            </a:r>
            <a:r>
              <a:rPr lang="es-US" sz="1800" b="1" dirty="0" err="1">
                <a:solidFill>
                  <a:schemeClr val="dk1"/>
                </a:solidFill>
                <a:latin typeface="Calibri"/>
                <a:ea typeface="Calibri"/>
                <a:cs typeface="Calibri"/>
                <a:sym typeface="Calibri"/>
              </a:rPr>
              <a:t>significant</a:t>
            </a:r>
            <a:r>
              <a:rPr lang="es-US" sz="1800" b="1" dirty="0">
                <a:solidFill>
                  <a:schemeClr val="dk1"/>
                </a:solidFill>
                <a:latin typeface="Calibri"/>
                <a:ea typeface="Calibri"/>
                <a:cs typeface="Calibri"/>
                <a:sym typeface="Calibri"/>
              </a:rPr>
              <a:t> </a:t>
            </a:r>
            <a:r>
              <a:rPr lang="es-US" sz="1800" b="1" dirty="0" err="1">
                <a:solidFill>
                  <a:schemeClr val="dk1"/>
                </a:solidFill>
                <a:latin typeface="Calibri"/>
                <a:ea typeface="Calibri"/>
                <a:cs typeface="Calibri"/>
                <a:sym typeface="Calibri"/>
              </a:rPr>
              <a:t>association</a:t>
            </a:r>
            <a:r>
              <a:rPr lang="es-US" sz="1800" b="1" dirty="0">
                <a:solidFill>
                  <a:schemeClr val="dk1"/>
                </a:solidFill>
                <a:latin typeface="Calibri"/>
                <a:ea typeface="Calibri"/>
                <a:cs typeface="Calibri"/>
                <a:sym typeface="Calibri"/>
              </a:rPr>
              <a:t> </a:t>
            </a:r>
            <a:r>
              <a:rPr lang="es-US" sz="1800" b="1" dirty="0" err="1">
                <a:solidFill>
                  <a:schemeClr val="dk1"/>
                </a:solidFill>
                <a:latin typeface="Calibri"/>
                <a:ea typeface="Calibri"/>
                <a:cs typeface="Calibri"/>
                <a:sym typeface="Calibri"/>
              </a:rPr>
              <a:t>with</a:t>
            </a:r>
            <a:r>
              <a:rPr lang="es-US" sz="1800" b="1" dirty="0">
                <a:solidFill>
                  <a:schemeClr val="dk1"/>
                </a:solidFill>
                <a:latin typeface="Calibri"/>
                <a:ea typeface="Calibri"/>
                <a:cs typeface="Calibri"/>
                <a:sym typeface="Calibri"/>
              </a:rPr>
              <a:t> LP in </a:t>
            </a:r>
            <a:r>
              <a:rPr lang="es-US" sz="1800" b="1" dirty="0" err="1">
                <a:solidFill>
                  <a:schemeClr val="dk1"/>
                </a:solidFill>
                <a:latin typeface="Calibri"/>
                <a:ea typeface="Calibri"/>
                <a:cs typeface="Calibri"/>
                <a:sym typeface="Calibri"/>
              </a:rPr>
              <a:t>Kenyans</a:t>
            </a:r>
            <a:r>
              <a:rPr lang="es-US" sz="1800" b="1" dirty="0">
                <a:solidFill>
                  <a:schemeClr val="dk1"/>
                </a:solidFill>
                <a:latin typeface="Calibri"/>
                <a:ea typeface="Calibri"/>
                <a:cs typeface="Calibri"/>
                <a:sym typeface="Calibri"/>
              </a:rPr>
              <a:t> (0.0007) and </a:t>
            </a:r>
            <a:r>
              <a:rPr lang="es-US" sz="1800" b="1" dirty="0" err="1">
                <a:solidFill>
                  <a:schemeClr val="dk1"/>
                </a:solidFill>
                <a:latin typeface="Calibri"/>
                <a:ea typeface="Calibri"/>
                <a:cs typeface="Calibri"/>
                <a:sym typeface="Calibri"/>
              </a:rPr>
              <a:t>Tanzanians</a:t>
            </a:r>
            <a:r>
              <a:rPr lang="es-US" sz="1800" b="1" dirty="0">
                <a:solidFill>
                  <a:schemeClr val="dk1"/>
                </a:solidFill>
                <a:latin typeface="Calibri"/>
                <a:ea typeface="Calibri"/>
                <a:cs typeface="Calibri"/>
                <a:sym typeface="Calibri"/>
              </a:rPr>
              <a:t> (P = 0.0043)</a:t>
            </a:r>
            <a:endParaRPr sz="1800" b="1" dirty="0">
              <a:solidFill>
                <a:schemeClr val="dk1"/>
              </a:solidFill>
              <a:latin typeface="Calibri"/>
              <a:ea typeface="Calibri"/>
              <a:cs typeface="Calibri"/>
              <a:sym typeface="Calibri"/>
            </a:endParaRPr>
          </a:p>
          <a:p>
            <a:pPr marL="457200" marR="0" lvl="0" indent="-342900" algn="l" rtl="0">
              <a:lnSpc>
                <a:spcPct val="100000"/>
              </a:lnSpc>
              <a:spcBef>
                <a:spcPts val="0"/>
              </a:spcBef>
              <a:spcAft>
                <a:spcPts val="0"/>
              </a:spcAft>
              <a:buClr>
                <a:schemeClr val="dk1"/>
              </a:buClr>
              <a:buSzPts val="1800"/>
              <a:buFont typeface="Calibri"/>
              <a:buChar char="●"/>
            </a:pPr>
            <a:r>
              <a:rPr lang="es-US" sz="1800" b="1" dirty="0">
                <a:solidFill>
                  <a:schemeClr val="dk1"/>
                </a:solidFill>
                <a:latin typeface="Calibri"/>
                <a:ea typeface="Calibri"/>
                <a:cs typeface="Calibri"/>
                <a:sym typeface="Calibri"/>
              </a:rPr>
              <a:t>T/G-13915 </a:t>
            </a:r>
            <a:r>
              <a:rPr lang="es-US" sz="1800" b="1" dirty="0" err="1">
                <a:solidFill>
                  <a:schemeClr val="dk1"/>
                </a:solidFill>
                <a:latin typeface="Calibri"/>
                <a:ea typeface="Calibri"/>
                <a:cs typeface="Calibri"/>
                <a:sym typeface="Calibri"/>
              </a:rPr>
              <a:t>showed</a:t>
            </a:r>
            <a:r>
              <a:rPr lang="es-US" sz="1800" b="1" dirty="0">
                <a:solidFill>
                  <a:schemeClr val="dk1"/>
                </a:solidFill>
                <a:latin typeface="Calibri"/>
                <a:ea typeface="Calibri"/>
                <a:cs typeface="Calibri"/>
                <a:sym typeface="Calibri"/>
              </a:rPr>
              <a:t> </a:t>
            </a:r>
            <a:r>
              <a:rPr lang="es-US" sz="1800" b="1" dirty="0" err="1">
                <a:solidFill>
                  <a:schemeClr val="dk1"/>
                </a:solidFill>
                <a:latin typeface="Calibri"/>
                <a:ea typeface="Calibri"/>
                <a:cs typeface="Calibri"/>
                <a:sym typeface="Calibri"/>
              </a:rPr>
              <a:t>significant</a:t>
            </a:r>
            <a:r>
              <a:rPr lang="es-US" sz="1800" b="1" dirty="0">
                <a:solidFill>
                  <a:schemeClr val="dk1"/>
                </a:solidFill>
                <a:latin typeface="Calibri"/>
                <a:ea typeface="Calibri"/>
                <a:cs typeface="Calibri"/>
                <a:sym typeface="Calibri"/>
              </a:rPr>
              <a:t> </a:t>
            </a:r>
            <a:r>
              <a:rPr lang="es-US" sz="1800" b="1" dirty="0" err="1">
                <a:solidFill>
                  <a:schemeClr val="dk1"/>
                </a:solidFill>
                <a:latin typeface="Calibri"/>
                <a:ea typeface="Calibri"/>
                <a:cs typeface="Calibri"/>
                <a:sym typeface="Calibri"/>
              </a:rPr>
              <a:t>association</a:t>
            </a:r>
            <a:r>
              <a:rPr lang="es-US" sz="1800" b="1" dirty="0">
                <a:solidFill>
                  <a:schemeClr val="dk1"/>
                </a:solidFill>
                <a:latin typeface="Calibri"/>
                <a:ea typeface="Calibri"/>
                <a:cs typeface="Calibri"/>
                <a:sym typeface="Calibri"/>
              </a:rPr>
              <a:t> </a:t>
            </a:r>
            <a:r>
              <a:rPr lang="es-US" sz="1800" b="1" dirty="0" err="1">
                <a:solidFill>
                  <a:schemeClr val="dk1"/>
                </a:solidFill>
                <a:latin typeface="Calibri"/>
                <a:ea typeface="Calibri"/>
                <a:cs typeface="Calibri"/>
                <a:sym typeface="Calibri"/>
              </a:rPr>
              <a:t>with</a:t>
            </a:r>
            <a:r>
              <a:rPr lang="es-US" sz="1800" b="1" dirty="0">
                <a:solidFill>
                  <a:schemeClr val="dk1"/>
                </a:solidFill>
                <a:latin typeface="Calibri"/>
                <a:ea typeface="Calibri"/>
                <a:cs typeface="Calibri"/>
                <a:sym typeface="Calibri"/>
              </a:rPr>
              <a:t> LP in </a:t>
            </a:r>
            <a:r>
              <a:rPr lang="es-US" sz="1800" b="1" dirty="0" err="1" smtClean="0">
                <a:solidFill>
                  <a:schemeClr val="dk1"/>
                </a:solidFill>
                <a:latin typeface="Calibri"/>
                <a:ea typeface="Calibri"/>
                <a:cs typeface="Calibri"/>
                <a:sym typeface="Calibri"/>
              </a:rPr>
              <a:t>Kenyans</a:t>
            </a:r>
            <a:r>
              <a:rPr lang="es-US" sz="1800" b="1" dirty="0" smtClean="0">
                <a:solidFill>
                  <a:schemeClr val="dk1"/>
                </a:solidFill>
                <a:latin typeface="Calibri"/>
                <a:ea typeface="Calibri"/>
                <a:cs typeface="Calibri"/>
                <a:sym typeface="Calibri"/>
              </a:rPr>
              <a:t> </a:t>
            </a:r>
            <a:r>
              <a:rPr lang="es-US" sz="1800" b="1" dirty="0">
                <a:solidFill>
                  <a:schemeClr val="dk1"/>
                </a:solidFill>
                <a:latin typeface="Calibri"/>
                <a:ea typeface="Calibri"/>
                <a:cs typeface="Calibri"/>
                <a:sym typeface="Calibri"/>
              </a:rPr>
              <a:t>(P = 0.0302)</a:t>
            </a:r>
            <a:endParaRPr sz="1800" b="1" dirty="0">
              <a:solidFill>
                <a:schemeClr val="dk1"/>
              </a:solidFill>
              <a:latin typeface="Calibri"/>
              <a:ea typeface="Calibri"/>
              <a:cs typeface="Calibri"/>
              <a:sym typeface="Calibri"/>
            </a:endParaRPr>
          </a:p>
          <a:p>
            <a:pPr marL="457200" lvl="0" indent="-342900" algn="l" rtl="0">
              <a:lnSpc>
                <a:spcPct val="100000"/>
              </a:lnSpc>
              <a:spcBef>
                <a:spcPts val="0"/>
              </a:spcBef>
              <a:spcAft>
                <a:spcPts val="0"/>
              </a:spcAft>
              <a:buClr>
                <a:schemeClr val="dk1"/>
              </a:buClr>
              <a:buSzPts val="1800"/>
              <a:buFont typeface="Calibri"/>
              <a:buChar char="●"/>
            </a:pPr>
            <a:r>
              <a:rPr lang="es-US" sz="1800" b="1" dirty="0">
                <a:solidFill>
                  <a:schemeClr val="dk1"/>
                </a:solidFill>
                <a:latin typeface="Calibri"/>
                <a:ea typeface="Calibri"/>
                <a:cs typeface="Calibri"/>
                <a:sym typeface="Calibri"/>
              </a:rPr>
              <a:t>C/G-13907 </a:t>
            </a:r>
            <a:r>
              <a:rPr lang="es-US" sz="1800" b="1" dirty="0" err="1">
                <a:solidFill>
                  <a:schemeClr val="dk1"/>
                </a:solidFill>
                <a:latin typeface="Calibri"/>
                <a:ea typeface="Calibri"/>
                <a:cs typeface="Calibri"/>
                <a:sym typeface="Calibri"/>
              </a:rPr>
              <a:t>showed</a:t>
            </a:r>
            <a:r>
              <a:rPr lang="es-US" sz="1800" b="1" dirty="0">
                <a:solidFill>
                  <a:schemeClr val="dk1"/>
                </a:solidFill>
                <a:latin typeface="Calibri"/>
                <a:ea typeface="Calibri"/>
                <a:cs typeface="Calibri"/>
                <a:sym typeface="Calibri"/>
              </a:rPr>
              <a:t> </a:t>
            </a:r>
            <a:r>
              <a:rPr lang="es-US" sz="1800" b="1" dirty="0" err="1">
                <a:solidFill>
                  <a:schemeClr val="dk1"/>
                </a:solidFill>
                <a:latin typeface="Calibri"/>
                <a:ea typeface="Calibri"/>
                <a:cs typeface="Calibri"/>
                <a:sym typeface="Calibri"/>
              </a:rPr>
              <a:t>significant</a:t>
            </a:r>
            <a:r>
              <a:rPr lang="es-US" sz="1800" b="1" dirty="0">
                <a:solidFill>
                  <a:schemeClr val="dk1"/>
                </a:solidFill>
                <a:latin typeface="Calibri"/>
                <a:ea typeface="Calibri"/>
                <a:cs typeface="Calibri"/>
                <a:sym typeface="Calibri"/>
              </a:rPr>
              <a:t> </a:t>
            </a:r>
            <a:r>
              <a:rPr lang="es-US" sz="1800" b="1" dirty="0" err="1">
                <a:solidFill>
                  <a:schemeClr val="dk1"/>
                </a:solidFill>
                <a:latin typeface="Calibri"/>
                <a:ea typeface="Calibri"/>
                <a:cs typeface="Calibri"/>
                <a:sym typeface="Calibri"/>
              </a:rPr>
              <a:t>association</a:t>
            </a:r>
            <a:r>
              <a:rPr lang="es-US" sz="1800" b="1" dirty="0">
                <a:solidFill>
                  <a:schemeClr val="dk1"/>
                </a:solidFill>
                <a:latin typeface="Calibri"/>
                <a:ea typeface="Calibri"/>
                <a:cs typeface="Calibri"/>
                <a:sym typeface="Calibri"/>
              </a:rPr>
              <a:t> </a:t>
            </a:r>
            <a:r>
              <a:rPr lang="es-US" sz="1800" b="1" dirty="0" err="1">
                <a:solidFill>
                  <a:schemeClr val="dk1"/>
                </a:solidFill>
                <a:latin typeface="Calibri"/>
                <a:ea typeface="Calibri"/>
                <a:cs typeface="Calibri"/>
                <a:sym typeface="Calibri"/>
              </a:rPr>
              <a:t>with</a:t>
            </a:r>
            <a:r>
              <a:rPr lang="es-US" sz="1800" b="1" dirty="0">
                <a:solidFill>
                  <a:schemeClr val="dk1"/>
                </a:solidFill>
                <a:latin typeface="Calibri"/>
                <a:ea typeface="Calibri"/>
                <a:cs typeface="Calibri"/>
                <a:sym typeface="Calibri"/>
              </a:rPr>
              <a:t> LP in </a:t>
            </a:r>
            <a:r>
              <a:rPr lang="es-US" sz="1800" b="1" dirty="0" err="1">
                <a:solidFill>
                  <a:schemeClr val="dk1"/>
                </a:solidFill>
                <a:latin typeface="Calibri"/>
                <a:ea typeface="Calibri"/>
                <a:cs typeface="Calibri"/>
                <a:sym typeface="Calibri"/>
              </a:rPr>
              <a:t>the</a:t>
            </a:r>
            <a:r>
              <a:rPr lang="es-US" sz="1800" b="1" dirty="0">
                <a:solidFill>
                  <a:schemeClr val="dk1"/>
                </a:solidFill>
                <a:latin typeface="Calibri"/>
                <a:ea typeface="Calibri"/>
                <a:cs typeface="Calibri"/>
                <a:sym typeface="Calibri"/>
              </a:rPr>
              <a:t> Beja </a:t>
            </a:r>
            <a:r>
              <a:rPr lang="es-US" sz="1800" b="1" dirty="0" err="1">
                <a:solidFill>
                  <a:schemeClr val="dk1"/>
                </a:solidFill>
                <a:latin typeface="Calibri"/>
                <a:ea typeface="Calibri"/>
                <a:cs typeface="Calibri"/>
                <a:sym typeface="Calibri"/>
              </a:rPr>
              <a:t>population</a:t>
            </a:r>
            <a:r>
              <a:rPr lang="es-US" sz="1800" b="1" dirty="0">
                <a:solidFill>
                  <a:schemeClr val="dk1"/>
                </a:solidFill>
                <a:latin typeface="Calibri"/>
                <a:ea typeface="Calibri"/>
                <a:cs typeface="Calibri"/>
                <a:sym typeface="Calibri"/>
              </a:rPr>
              <a:t> </a:t>
            </a:r>
            <a:r>
              <a:rPr lang="es-US" sz="1800" b="1" dirty="0" err="1">
                <a:solidFill>
                  <a:schemeClr val="dk1"/>
                </a:solidFill>
                <a:latin typeface="Calibri"/>
                <a:ea typeface="Calibri"/>
                <a:cs typeface="Calibri"/>
                <a:sym typeface="Calibri"/>
              </a:rPr>
              <a:t>from</a:t>
            </a:r>
            <a:r>
              <a:rPr lang="es-US" sz="1800" b="1" dirty="0">
                <a:solidFill>
                  <a:schemeClr val="dk1"/>
                </a:solidFill>
                <a:latin typeface="Calibri"/>
                <a:ea typeface="Calibri"/>
                <a:cs typeface="Calibri"/>
                <a:sym typeface="Calibri"/>
              </a:rPr>
              <a:t> </a:t>
            </a:r>
            <a:r>
              <a:rPr lang="es-US" sz="1800" b="1" dirty="0" err="1">
                <a:solidFill>
                  <a:schemeClr val="dk1"/>
                </a:solidFill>
                <a:latin typeface="Calibri"/>
                <a:ea typeface="Calibri"/>
                <a:cs typeface="Calibri"/>
                <a:sym typeface="Calibri"/>
              </a:rPr>
              <a:t>northern</a:t>
            </a:r>
            <a:r>
              <a:rPr lang="es-US" sz="1800" b="1" dirty="0">
                <a:solidFill>
                  <a:schemeClr val="dk1"/>
                </a:solidFill>
                <a:latin typeface="Calibri"/>
                <a:ea typeface="Calibri"/>
                <a:cs typeface="Calibri"/>
                <a:sym typeface="Calibri"/>
              </a:rPr>
              <a:t> Sudan (P = 0.0869)</a:t>
            </a:r>
            <a:endParaRPr sz="1800" b="1" dirty="0">
              <a:solidFill>
                <a:schemeClr val="dk1"/>
              </a:solidFill>
              <a:latin typeface="Calibri"/>
              <a:ea typeface="Calibri"/>
              <a:cs typeface="Calibri"/>
              <a:sym typeface="Calibri"/>
            </a:endParaRPr>
          </a:p>
        </p:txBody>
      </p:sp>
      <p:pic>
        <p:nvPicPr>
          <p:cNvPr id="154" name="Google Shape;154;p12"/>
          <p:cNvPicPr preferRelativeResize="0"/>
          <p:nvPr/>
        </p:nvPicPr>
        <p:blipFill>
          <a:blip r:embed="rId3">
            <a:alphaModFix/>
          </a:blip>
          <a:stretch>
            <a:fillRect/>
          </a:stretch>
        </p:blipFill>
        <p:spPr>
          <a:xfrm>
            <a:off x="6644225" y="1964424"/>
            <a:ext cx="5355701" cy="354814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13"/>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3800"/>
              <a:buFont typeface="Calibri"/>
              <a:buNone/>
            </a:pPr>
            <a:r>
              <a:rPr lang="es-US" sz="3800"/>
              <a:t>Outline of Results/Findings</a:t>
            </a:r>
            <a:endParaRPr sz="3800"/>
          </a:p>
        </p:txBody>
      </p:sp>
      <p:sp>
        <p:nvSpPr>
          <p:cNvPr id="160" name="Google Shape;160;p13"/>
          <p:cNvSpPr txBox="1">
            <a:spLocks noGrp="1"/>
          </p:cNvSpPr>
          <p:nvPr>
            <p:ph type="body" idx="1"/>
          </p:nvPr>
        </p:nvSpPr>
        <p:spPr>
          <a:xfrm>
            <a:off x="676656" y="2011680"/>
            <a:ext cx="10753725" cy="3766185"/>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s-US" sz="2800">
                <a:solidFill>
                  <a:srgbClr val="7F7F7F"/>
                </a:solidFill>
              </a:rPr>
              <a:t>Identification of the SNPs associated with LP in Africans</a:t>
            </a:r>
            <a:endParaRPr sz="2800">
              <a:solidFill>
                <a:srgbClr val="7F7F7F"/>
              </a:solidFill>
            </a:endParaRPr>
          </a:p>
          <a:p>
            <a:pPr marL="0" lvl="0" indent="0" algn="l" rtl="0">
              <a:spcBef>
                <a:spcPts val="0"/>
              </a:spcBef>
              <a:spcAft>
                <a:spcPts val="0"/>
              </a:spcAft>
              <a:buNone/>
            </a:pPr>
            <a:endParaRPr sz="2800">
              <a:solidFill>
                <a:srgbClr val="7F7F7F"/>
              </a:solidFill>
            </a:endParaRPr>
          </a:p>
          <a:p>
            <a:pPr marL="0" lvl="0" indent="0" algn="l" rtl="0">
              <a:spcBef>
                <a:spcPts val="0"/>
              </a:spcBef>
              <a:spcAft>
                <a:spcPts val="0"/>
              </a:spcAft>
              <a:buClr>
                <a:schemeClr val="dk1"/>
              </a:buClr>
              <a:buSzPts val="1100"/>
              <a:buFont typeface="Arial"/>
              <a:buNone/>
            </a:pPr>
            <a:r>
              <a:rPr lang="es-US" sz="2800" b="1"/>
              <a:t>Geographic Analysis on the Frequency of the LP Phenotypes and Genotypes in the Different African Populations</a:t>
            </a:r>
            <a:endParaRPr sz="2800" b="1"/>
          </a:p>
          <a:p>
            <a:pPr marL="0" lvl="0" indent="0" algn="l" rtl="0">
              <a:spcBef>
                <a:spcPts val="0"/>
              </a:spcBef>
              <a:spcAft>
                <a:spcPts val="0"/>
              </a:spcAft>
              <a:buClr>
                <a:schemeClr val="dk1"/>
              </a:buClr>
              <a:buSzPts val="1100"/>
              <a:buFont typeface="Arial"/>
              <a:buNone/>
            </a:pPr>
            <a:endParaRPr sz="2800" b="1"/>
          </a:p>
          <a:p>
            <a:pPr marL="0" lvl="0" indent="0" algn="l" rtl="0">
              <a:spcBef>
                <a:spcPts val="0"/>
              </a:spcBef>
              <a:spcAft>
                <a:spcPts val="0"/>
              </a:spcAft>
              <a:buClr>
                <a:schemeClr val="dk1"/>
              </a:buClr>
              <a:buSzPts val="1100"/>
              <a:buFont typeface="Arial"/>
              <a:buNone/>
            </a:pPr>
            <a:r>
              <a:rPr lang="es-US" sz="2800">
                <a:solidFill>
                  <a:srgbClr val="7F7F7F"/>
                </a:solidFill>
              </a:rPr>
              <a:t>Analysis of LP-associated Haplotypes and Luciferase Expression in Haplotypes in Relation to the Ancestral Haplotype</a:t>
            </a:r>
            <a:endParaRPr sz="2800">
              <a:solidFill>
                <a:srgbClr val="7F7F7F"/>
              </a:solidFill>
            </a:endParaRPr>
          </a:p>
          <a:p>
            <a:pPr marL="0" lvl="0" indent="0" algn="l" rtl="0">
              <a:spcBef>
                <a:spcPts val="0"/>
              </a:spcBef>
              <a:spcAft>
                <a:spcPts val="0"/>
              </a:spcAft>
              <a:buClr>
                <a:schemeClr val="dk1"/>
              </a:buClr>
              <a:buSzPts val="1100"/>
              <a:buFont typeface="Arial"/>
              <a:buNone/>
            </a:pPr>
            <a:endParaRPr sz="2800">
              <a:solidFill>
                <a:srgbClr val="7F7F7F"/>
              </a:solidFill>
            </a:endParaRPr>
          </a:p>
          <a:p>
            <a:pPr marL="0" lvl="0" indent="0" algn="l" rtl="0">
              <a:spcBef>
                <a:spcPts val="0"/>
              </a:spcBef>
              <a:spcAft>
                <a:spcPts val="0"/>
              </a:spcAft>
              <a:buClr>
                <a:schemeClr val="dk1"/>
              </a:buClr>
              <a:buSzPts val="1100"/>
              <a:buFont typeface="Arial"/>
              <a:buNone/>
            </a:pPr>
            <a:r>
              <a:rPr lang="es-US" sz="2800">
                <a:solidFill>
                  <a:srgbClr val="7F7F7F"/>
                </a:solidFill>
              </a:rPr>
              <a:t>Extended Haplotype Homozygosity for Different SNPs, data types, and African Subpopulations</a:t>
            </a:r>
            <a:endParaRPr sz="2800">
              <a:solidFill>
                <a:srgbClr val="7F7F7F"/>
              </a:solidFill>
            </a:endParaRPr>
          </a:p>
          <a:p>
            <a:pPr marL="0" lvl="0" indent="0" algn="l" rtl="0">
              <a:lnSpc>
                <a:spcPct val="85000"/>
              </a:lnSpc>
              <a:spcBef>
                <a:spcPts val="1300"/>
              </a:spcBef>
              <a:spcAft>
                <a:spcPts val="0"/>
              </a:spcAft>
              <a:buNone/>
            </a:pPr>
            <a:endParaRPr/>
          </a:p>
          <a:p>
            <a:pPr marL="91440" lvl="0" indent="0" algn="l" rtl="0">
              <a:lnSpc>
                <a:spcPct val="85000"/>
              </a:lnSpc>
              <a:spcBef>
                <a:spcPts val="1300"/>
              </a:spcBef>
              <a:spcAft>
                <a:spcPts val="0"/>
              </a:spcAft>
              <a:buClr>
                <a:srgbClr val="262626"/>
              </a:buClr>
              <a:buSzPts val="2400"/>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g5af208df58_1_2"/>
          <p:cNvSpPr txBox="1">
            <a:spLocks noGrp="1"/>
          </p:cNvSpPr>
          <p:nvPr>
            <p:ph type="title"/>
          </p:nvPr>
        </p:nvSpPr>
        <p:spPr>
          <a:xfrm>
            <a:off x="657225" y="499525"/>
            <a:ext cx="10772700" cy="9072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s-US" sz="3000"/>
              <a:t>Map of Phenotype Proportions for Each African Population Group</a:t>
            </a:r>
            <a:endParaRPr sz="3000"/>
          </a:p>
        </p:txBody>
      </p:sp>
      <p:sp>
        <p:nvSpPr>
          <p:cNvPr id="166" name="Google Shape;166;g5af208df58_1_2"/>
          <p:cNvSpPr txBox="1">
            <a:spLocks noGrp="1"/>
          </p:cNvSpPr>
          <p:nvPr>
            <p:ph type="body" idx="1"/>
          </p:nvPr>
        </p:nvSpPr>
        <p:spPr>
          <a:xfrm>
            <a:off x="657225" y="1526475"/>
            <a:ext cx="5895600" cy="50424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s-US" sz="1800">
                <a:solidFill>
                  <a:schemeClr val="dk1"/>
                </a:solidFill>
              </a:rPr>
              <a:t>A lactose tolerance test (LTT) was given to 470 individuals from 43 ethnic groups originating from Tanzania, Kenya, and Sudan to determine the maximum rise in blood glucose levels after administration of 50 g of lactose.</a:t>
            </a:r>
            <a:endParaRPr sz="180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s-US" sz="1800" b="1">
                <a:solidFill>
                  <a:schemeClr val="dk1"/>
                </a:solidFill>
              </a:rPr>
              <a:t>LP frequency </a:t>
            </a:r>
            <a:r>
              <a:rPr lang="es-US" sz="1800" b="1" i="0">
                <a:solidFill>
                  <a:schemeClr val="dk1"/>
                </a:solidFill>
              </a:rPr>
              <a:t>was highest in the Afro-Asiatic</a:t>
            </a:r>
            <a:r>
              <a:rPr lang="es-US" sz="1800" b="1">
                <a:solidFill>
                  <a:schemeClr val="dk1"/>
                </a:solidFill>
              </a:rPr>
              <a:t>-</a:t>
            </a:r>
            <a:r>
              <a:rPr lang="es-US" sz="1800" b="1" i="0">
                <a:solidFill>
                  <a:schemeClr val="dk1"/>
                </a:solidFill>
              </a:rPr>
              <a:t>speaking Beja pastoralist population from Sudan (88%)</a:t>
            </a:r>
            <a:r>
              <a:rPr lang="es-US" sz="1800" b="1">
                <a:solidFill>
                  <a:schemeClr val="dk1"/>
                </a:solidFill>
              </a:rPr>
              <a:t>.</a:t>
            </a:r>
            <a:endParaRPr sz="1800" b="1">
              <a:solidFill>
                <a:schemeClr val="dk1"/>
              </a:solidFill>
            </a:endParaRPr>
          </a:p>
          <a:p>
            <a:pPr marL="457200" lvl="0" indent="-342900" algn="l" rtl="0">
              <a:lnSpc>
                <a:spcPct val="100000"/>
              </a:lnSpc>
              <a:spcBef>
                <a:spcPts val="0"/>
              </a:spcBef>
              <a:spcAft>
                <a:spcPts val="0"/>
              </a:spcAft>
              <a:buClr>
                <a:schemeClr val="dk1"/>
              </a:buClr>
              <a:buSzPts val="1800"/>
              <a:buChar char="●"/>
            </a:pPr>
            <a:r>
              <a:rPr lang="es-US" sz="1800" b="1">
                <a:solidFill>
                  <a:schemeClr val="dk1"/>
                </a:solidFill>
              </a:rPr>
              <a:t>LP frequency was </a:t>
            </a:r>
            <a:r>
              <a:rPr lang="es-US" sz="1800" b="1" i="0">
                <a:solidFill>
                  <a:schemeClr val="dk1"/>
                </a:solidFill>
              </a:rPr>
              <a:t>lowest in the Khoisian-speaking Sandawe hunter-gatherer population from Tanzania (26%).</a:t>
            </a:r>
            <a:endParaRPr sz="1800" b="1" i="0">
              <a:solidFill>
                <a:schemeClr val="dk1"/>
              </a:solidFill>
            </a:endParaRPr>
          </a:p>
          <a:p>
            <a:pPr marL="0" lvl="0" indent="0" algn="l" rtl="0">
              <a:lnSpc>
                <a:spcPct val="100000"/>
              </a:lnSpc>
              <a:spcBef>
                <a:spcPts val="0"/>
              </a:spcBef>
              <a:spcAft>
                <a:spcPts val="0"/>
              </a:spcAft>
              <a:buNone/>
            </a:pPr>
            <a:endParaRPr sz="1800">
              <a:solidFill>
                <a:schemeClr val="dk1"/>
              </a:solidFill>
            </a:endParaRPr>
          </a:p>
          <a:p>
            <a:pPr marL="0" lvl="0" indent="0" algn="l" rtl="0">
              <a:lnSpc>
                <a:spcPct val="100000"/>
              </a:lnSpc>
              <a:spcBef>
                <a:spcPts val="0"/>
              </a:spcBef>
              <a:spcAft>
                <a:spcPts val="0"/>
              </a:spcAft>
              <a:buNone/>
            </a:pPr>
            <a:r>
              <a:rPr lang="es-US" sz="1800">
                <a:solidFill>
                  <a:schemeClr val="dk1"/>
                </a:solidFill>
              </a:rPr>
              <a:t>Pie charts represent the proportions of each phenotype by geographic region.</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s-US" sz="1800">
                <a:solidFill>
                  <a:schemeClr val="dk1"/>
                </a:solidFill>
              </a:rPr>
              <a:t>LP &gt; 1.7 mM</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s-US" sz="1800">
                <a:solidFill>
                  <a:schemeClr val="dk1"/>
                </a:solidFill>
              </a:rPr>
              <a:t>LIP is between 1.1 mM and 1.7 mM</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s-US" sz="1800">
                <a:solidFill>
                  <a:schemeClr val="dk1"/>
                </a:solidFill>
              </a:rPr>
              <a:t>LNP &lt; 1.1 mM</a:t>
            </a:r>
            <a:endParaRPr sz="1800">
              <a:solidFill>
                <a:schemeClr val="dk1"/>
              </a:solidFill>
            </a:endParaRPr>
          </a:p>
        </p:txBody>
      </p:sp>
      <p:grpSp>
        <p:nvGrpSpPr>
          <p:cNvPr id="167" name="Google Shape;167;g5af208df58_1_2"/>
          <p:cNvGrpSpPr/>
          <p:nvPr/>
        </p:nvGrpSpPr>
        <p:grpSpPr>
          <a:xfrm>
            <a:off x="6859200" y="1736863"/>
            <a:ext cx="4750675" cy="4234175"/>
            <a:chOff x="6838050" y="2000250"/>
            <a:chExt cx="4750675" cy="4234175"/>
          </a:xfrm>
        </p:grpSpPr>
        <p:grpSp>
          <p:nvGrpSpPr>
            <p:cNvPr id="168" name="Google Shape;168;g5af208df58_1_2"/>
            <p:cNvGrpSpPr/>
            <p:nvPr/>
          </p:nvGrpSpPr>
          <p:grpSpPr>
            <a:xfrm>
              <a:off x="6838050" y="2106075"/>
              <a:ext cx="4750675" cy="4128350"/>
              <a:chOff x="6838050" y="2106075"/>
              <a:chExt cx="4750675" cy="4128350"/>
            </a:xfrm>
          </p:grpSpPr>
          <p:pic>
            <p:nvPicPr>
              <p:cNvPr id="169" name="Google Shape;169;g5af208df58_1_2"/>
              <p:cNvPicPr preferRelativeResize="0"/>
              <p:nvPr/>
            </p:nvPicPr>
            <p:blipFill>
              <a:blip r:embed="rId3">
                <a:alphaModFix/>
              </a:blip>
              <a:stretch>
                <a:fillRect/>
              </a:stretch>
            </p:blipFill>
            <p:spPr>
              <a:xfrm>
                <a:off x="6838050" y="2106075"/>
                <a:ext cx="4592401" cy="4128350"/>
              </a:xfrm>
              <a:prstGeom prst="rect">
                <a:avLst/>
              </a:prstGeom>
              <a:noFill/>
              <a:ln>
                <a:noFill/>
              </a:ln>
            </p:spPr>
          </p:pic>
          <p:sp>
            <p:nvSpPr>
              <p:cNvPr id="170" name="Google Shape;170;g5af208df58_1_2"/>
              <p:cNvSpPr txBox="1"/>
              <p:nvPr/>
            </p:nvSpPr>
            <p:spPr>
              <a:xfrm>
                <a:off x="11281825" y="3016250"/>
                <a:ext cx="306900" cy="8574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Calibri"/>
                  <a:ea typeface="Calibri"/>
                  <a:cs typeface="Calibri"/>
                  <a:sym typeface="Calibri"/>
                </a:endParaRPr>
              </a:p>
            </p:txBody>
          </p:sp>
          <p:sp>
            <p:nvSpPr>
              <p:cNvPr id="171" name="Google Shape;171;g5af208df58_1_2"/>
              <p:cNvSpPr txBox="1"/>
              <p:nvPr/>
            </p:nvSpPr>
            <p:spPr>
              <a:xfrm>
                <a:off x="11281825" y="5041925"/>
                <a:ext cx="306900" cy="3555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Calibri"/>
                  <a:ea typeface="Calibri"/>
                  <a:cs typeface="Calibri"/>
                  <a:sym typeface="Calibri"/>
                </a:endParaRPr>
              </a:p>
            </p:txBody>
          </p:sp>
        </p:grpSp>
        <p:sp>
          <p:nvSpPr>
            <p:cNvPr id="172" name="Google Shape;172;g5af208df58_1_2"/>
            <p:cNvSpPr txBox="1"/>
            <p:nvPr/>
          </p:nvSpPr>
          <p:spPr>
            <a:xfrm>
              <a:off x="11250075" y="2000250"/>
              <a:ext cx="232800" cy="4974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Calibri"/>
                <a:ea typeface="Calibri"/>
                <a:cs typeface="Calibri"/>
                <a:sym typeface="Calibri"/>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5af208df58_1_11"/>
          <p:cNvSpPr txBox="1">
            <a:spLocks noGrp="1"/>
          </p:cNvSpPr>
          <p:nvPr>
            <p:ph type="title"/>
          </p:nvPr>
        </p:nvSpPr>
        <p:spPr>
          <a:xfrm>
            <a:off x="657225" y="499525"/>
            <a:ext cx="10772700" cy="7386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s-US" sz="3000"/>
              <a:t>Map of Genotype Proportions for Each African Population Group</a:t>
            </a:r>
            <a:endParaRPr sz="3000"/>
          </a:p>
        </p:txBody>
      </p:sp>
      <p:sp>
        <p:nvSpPr>
          <p:cNvPr id="178" name="Google Shape;178;g5af208df58_1_11"/>
          <p:cNvSpPr txBox="1">
            <a:spLocks noGrp="1"/>
          </p:cNvSpPr>
          <p:nvPr>
            <p:ph type="body" idx="1"/>
          </p:nvPr>
        </p:nvSpPr>
        <p:spPr>
          <a:xfrm>
            <a:off x="676650" y="1312325"/>
            <a:ext cx="6436200" cy="51189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s-US" sz="2000" i="0">
                <a:solidFill>
                  <a:schemeClr val="dk1"/>
                </a:solidFill>
              </a:rPr>
              <a:t>Proportion of compound genotypes for G/C-13907, T/G-13915 and C/G-14010 in each region. </a:t>
            </a:r>
            <a:endParaRPr sz="2000" i="0">
              <a:solidFill>
                <a:schemeClr val="dk1"/>
              </a:solidFill>
            </a:endParaRPr>
          </a:p>
          <a:p>
            <a:pPr marL="0" lvl="0" indent="0" algn="l" rtl="0">
              <a:lnSpc>
                <a:spcPct val="100000"/>
              </a:lnSpc>
              <a:spcBef>
                <a:spcPts val="0"/>
              </a:spcBef>
              <a:spcAft>
                <a:spcPts val="0"/>
              </a:spcAft>
              <a:buNone/>
            </a:pPr>
            <a:endParaRPr sz="2000">
              <a:solidFill>
                <a:schemeClr val="dk1"/>
              </a:solidFill>
            </a:endParaRPr>
          </a:p>
          <a:p>
            <a:pPr marL="0" lvl="0" indent="0" algn="l" rtl="0">
              <a:lnSpc>
                <a:spcPct val="100000"/>
              </a:lnSpc>
              <a:spcBef>
                <a:spcPts val="0"/>
              </a:spcBef>
              <a:spcAft>
                <a:spcPts val="0"/>
              </a:spcAft>
              <a:buNone/>
            </a:pPr>
            <a:r>
              <a:rPr lang="es-US" sz="2000" i="0">
                <a:solidFill>
                  <a:schemeClr val="dk1"/>
                </a:solidFill>
              </a:rPr>
              <a:t>The pie charts are in the approximate geographic location of the sampled individuals.</a:t>
            </a:r>
            <a:endParaRPr sz="2000" i="0">
              <a:solidFill>
                <a:schemeClr val="dk1"/>
              </a:solidFill>
            </a:endParaRPr>
          </a:p>
          <a:p>
            <a:pPr marL="457200" lvl="0" indent="-342900" algn="l" rtl="0">
              <a:lnSpc>
                <a:spcPct val="100000"/>
              </a:lnSpc>
              <a:spcBef>
                <a:spcPts val="0"/>
              </a:spcBef>
              <a:spcAft>
                <a:spcPts val="0"/>
              </a:spcAft>
              <a:buClr>
                <a:schemeClr val="dk1"/>
              </a:buClr>
              <a:buSzPts val="1800"/>
              <a:buFont typeface="Calibri"/>
              <a:buChar char="●"/>
            </a:pPr>
            <a:r>
              <a:rPr lang="es-US" sz="1800">
                <a:solidFill>
                  <a:schemeClr val="dk1"/>
                </a:solidFill>
              </a:rPr>
              <a:t>The </a:t>
            </a:r>
            <a:r>
              <a:rPr lang="es-US" sz="1800" b="1">
                <a:solidFill>
                  <a:schemeClr val="dk1"/>
                </a:solidFill>
              </a:rPr>
              <a:t>C-14010 allele is common</a:t>
            </a:r>
            <a:r>
              <a:rPr lang="es-US" sz="1800">
                <a:solidFill>
                  <a:schemeClr val="dk1"/>
                </a:solidFill>
              </a:rPr>
              <a:t> in Nilo-Saharan populations from </a:t>
            </a:r>
            <a:r>
              <a:rPr lang="es-US" sz="1800" b="1">
                <a:solidFill>
                  <a:schemeClr val="dk1"/>
                </a:solidFill>
              </a:rPr>
              <a:t>Tanzania (39%), Kenya (32%), and in Afro-Asiatic populations from Tanzania (46%)</a:t>
            </a:r>
            <a:r>
              <a:rPr lang="es-US" sz="1800">
                <a:solidFill>
                  <a:schemeClr val="dk1"/>
                </a:solidFill>
              </a:rPr>
              <a:t>.</a:t>
            </a:r>
            <a:endParaRPr sz="1800">
              <a:solidFill>
                <a:schemeClr val="dk1"/>
              </a:solidFill>
            </a:endParaRPr>
          </a:p>
          <a:p>
            <a:pPr marL="457200" lvl="0" indent="-342900" algn="l" rtl="0">
              <a:lnSpc>
                <a:spcPct val="100000"/>
              </a:lnSpc>
              <a:spcBef>
                <a:spcPts val="0"/>
              </a:spcBef>
              <a:spcAft>
                <a:spcPts val="0"/>
              </a:spcAft>
              <a:buClr>
                <a:schemeClr val="dk1"/>
              </a:buClr>
              <a:buSzPts val="1800"/>
              <a:buFont typeface="Calibri"/>
              <a:buChar char="●"/>
            </a:pPr>
            <a:r>
              <a:rPr lang="es-US" sz="1800">
                <a:solidFill>
                  <a:schemeClr val="dk1"/>
                </a:solidFill>
              </a:rPr>
              <a:t>The </a:t>
            </a:r>
            <a:r>
              <a:rPr lang="es-US" sz="1800" b="1">
                <a:solidFill>
                  <a:schemeClr val="dk1"/>
                </a:solidFill>
              </a:rPr>
              <a:t>C-14010 allele is at a lower frequency in the Sandawe (13%) and Afro-Asiatic Kenyan (18%) populations.</a:t>
            </a:r>
            <a:endParaRPr sz="1800" b="1">
              <a:solidFill>
                <a:schemeClr val="dk1"/>
              </a:solidFill>
            </a:endParaRPr>
          </a:p>
          <a:p>
            <a:pPr marL="457200" lvl="0" indent="-342900" algn="l" rtl="0">
              <a:lnSpc>
                <a:spcPct val="100000"/>
              </a:lnSpc>
              <a:spcBef>
                <a:spcPts val="0"/>
              </a:spcBef>
              <a:spcAft>
                <a:spcPts val="0"/>
              </a:spcAft>
              <a:buClr>
                <a:schemeClr val="dk1"/>
              </a:buClr>
              <a:buSzPts val="1800"/>
              <a:buFont typeface="Calibri"/>
              <a:buChar char="●"/>
            </a:pPr>
            <a:r>
              <a:rPr lang="es-US" sz="1800">
                <a:solidFill>
                  <a:schemeClr val="dk1"/>
                </a:solidFill>
              </a:rPr>
              <a:t>The </a:t>
            </a:r>
            <a:r>
              <a:rPr lang="es-US" sz="1800" b="1">
                <a:solidFill>
                  <a:schemeClr val="dk1"/>
                </a:solidFill>
              </a:rPr>
              <a:t>C-14010 allele is absent in Nilo-Saharan Sudaneze and Hadza populations.</a:t>
            </a:r>
            <a:endParaRPr sz="1800" b="1">
              <a:solidFill>
                <a:schemeClr val="dk1"/>
              </a:solidFill>
            </a:endParaRPr>
          </a:p>
          <a:p>
            <a:pPr marL="0" lvl="0" indent="0" algn="l" rtl="0">
              <a:lnSpc>
                <a:spcPct val="100000"/>
              </a:lnSpc>
              <a:spcBef>
                <a:spcPts val="0"/>
              </a:spcBef>
              <a:spcAft>
                <a:spcPts val="0"/>
              </a:spcAft>
              <a:buNone/>
            </a:pPr>
            <a:endParaRPr sz="1600">
              <a:solidFill>
                <a:schemeClr val="dk1"/>
              </a:solidFill>
            </a:endParaRPr>
          </a:p>
          <a:p>
            <a:pPr marL="0" lvl="0" indent="0" algn="l" rtl="0">
              <a:lnSpc>
                <a:spcPct val="100000"/>
              </a:lnSpc>
              <a:spcBef>
                <a:spcPts val="0"/>
              </a:spcBef>
              <a:spcAft>
                <a:spcPts val="0"/>
              </a:spcAft>
              <a:buNone/>
            </a:pPr>
            <a:r>
              <a:rPr lang="es-US" sz="2000">
                <a:solidFill>
                  <a:schemeClr val="dk1"/>
                </a:solidFill>
              </a:rPr>
              <a:t>The 3 SNP variants don’t account for all phenotypic variations within the African region.</a:t>
            </a:r>
            <a:endParaRPr sz="2000">
              <a:solidFill>
                <a:schemeClr val="dk1"/>
              </a:solidFill>
            </a:endParaRPr>
          </a:p>
          <a:p>
            <a:pPr marL="457200" lvl="0" indent="-342900" algn="l" rtl="0">
              <a:lnSpc>
                <a:spcPct val="100000"/>
              </a:lnSpc>
              <a:spcBef>
                <a:spcPts val="0"/>
              </a:spcBef>
              <a:spcAft>
                <a:spcPts val="0"/>
              </a:spcAft>
              <a:buClr>
                <a:schemeClr val="dk1"/>
              </a:buClr>
              <a:buSzPts val="1800"/>
              <a:buChar char="●"/>
            </a:pPr>
            <a:r>
              <a:rPr lang="es-US" sz="1800" b="1">
                <a:solidFill>
                  <a:schemeClr val="dk1"/>
                </a:solidFill>
              </a:rPr>
              <a:t>Other LP-associated variants must be present in the region.</a:t>
            </a:r>
            <a:endParaRPr sz="1800" b="1">
              <a:solidFill>
                <a:schemeClr val="dk1"/>
              </a:solidFill>
            </a:endParaRPr>
          </a:p>
        </p:txBody>
      </p:sp>
      <p:grpSp>
        <p:nvGrpSpPr>
          <p:cNvPr id="179" name="Google Shape;179;g5af208df58_1_11"/>
          <p:cNvGrpSpPr/>
          <p:nvPr/>
        </p:nvGrpSpPr>
        <p:grpSpPr>
          <a:xfrm>
            <a:off x="7296019" y="1607959"/>
            <a:ext cx="4286316" cy="3900826"/>
            <a:chOff x="6625175" y="2011675"/>
            <a:chExt cx="4804748" cy="4301274"/>
          </a:xfrm>
        </p:grpSpPr>
        <p:pic>
          <p:nvPicPr>
            <p:cNvPr id="180" name="Google Shape;180;g5af208df58_1_11"/>
            <p:cNvPicPr preferRelativeResize="0"/>
            <p:nvPr/>
          </p:nvPicPr>
          <p:blipFill>
            <a:blip r:embed="rId3">
              <a:alphaModFix/>
            </a:blip>
            <a:stretch>
              <a:fillRect/>
            </a:stretch>
          </p:blipFill>
          <p:spPr>
            <a:xfrm>
              <a:off x="6628650" y="2011675"/>
              <a:ext cx="4801274" cy="4301274"/>
            </a:xfrm>
            <a:prstGeom prst="rect">
              <a:avLst/>
            </a:prstGeom>
            <a:noFill/>
            <a:ln>
              <a:noFill/>
            </a:ln>
          </p:spPr>
        </p:pic>
        <p:sp>
          <p:nvSpPr>
            <p:cNvPr id="181" name="Google Shape;181;g5af208df58_1_11"/>
            <p:cNvSpPr txBox="1"/>
            <p:nvPr/>
          </p:nvSpPr>
          <p:spPr>
            <a:xfrm>
              <a:off x="6625175" y="5111750"/>
              <a:ext cx="582000" cy="9420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Calibri"/>
                <a:ea typeface="Calibri"/>
                <a:cs typeface="Calibri"/>
                <a:sym typeface="Calibri"/>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g5af208df58_1_19"/>
          <p:cNvSpPr txBox="1">
            <a:spLocks noGrp="1"/>
          </p:cNvSpPr>
          <p:nvPr>
            <p:ph type="title"/>
          </p:nvPr>
        </p:nvSpPr>
        <p:spPr>
          <a:xfrm>
            <a:off x="657225" y="298450"/>
            <a:ext cx="10772700" cy="10344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s-US" sz="3000"/>
              <a:t>Genotype-Phenotype Distribution and χ² Tests of Association for the three SNPs</a:t>
            </a:r>
            <a:endParaRPr sz="3000"/>
          </a:p>
        </p:txBody>
      </p:sp>
      <p:sp>
        <p:nvSpPr>
          <p:cNvPr id="187" name="Google Shape;187;g5af208df58_1_19"/>
          <p:cNvSpPr txBox="1">
            <a:spLocks noGrp="1"/>
          </p:cNvSpPr>
          <p:nvPr>
            <p:ph type="body" idx="1"/>
          </p:nvPr>
        </p:nvSpPr>
        <p:spPr>
          <a:xfrm>
            <a:off x="657225" y="1722800"/>
            <a:ext cx="6338400" cy="5310900"/>
          </a:xfrm>
          <a:prstGeom prst="rect">
            <a:avLst/>
          </a:prstGeom>
        </p:spPr>
        <p:txBody>
          <a:bodyPr spcFirstLastPara="1" wrap="square" lIns="91425" tIns="45700" rIns="91425" bIns="45700" anchor="t" anchorCtr="0">
            <a:noAutofit/>
          </a:bodyPr>
          <a:lstStyle/>
          <a:p>
            <a:pPr marL="0" lvl="0" indent="0" algn="l" rtl="0">
              <a:lnSpc>
                <a:spcPct val="100000"/>
              </a:lnSpc>
              <a:spcBef>
                <a:spcPts val="1300"/>
              </a:spcBef>
              <a:spcAft>
                <a:spcPts val="0"/>
              </a:spcAft>
              <a:buNone/>
            </a:pPr>
            <a:r>
              <a:rPr lang="es-US" sz="1800" b="1">
                <a:solidFill>
                  <a:srgbClr val="000000"/>
                </a:solidFill>
              </a:rPr>
              <a:t>a) </a:t>
            </a:r>
            <a:r>
              <a:rPr lang="es-US" sz="1800">
                <a:solidFill>
                  <a:srgbClr val="000000"/>
                </a:solidFill>
              </a:rPr>
              <a:t>There is </a:t>
            </a:r>
            <a:r>
              <a:rPr lang="es-US" sz="1800" b="1">
                <a:solidFill>
                  <a:srgbClr val="000000"/>
                </a:solidFill>
              </a:rPr>
              <a:t>significant association for the G/C-14010 allele in Kenyans</a:t>
            </a:r>
            <a:r>
              <a:rPr lang="es-US" sz="1800">
                <a:solidFill>
                  <a:srgbClr val="000000"/>
                </a:solidFill>
              </a:rPr>
              <a:t> (P = 0.0002).</a:t>
            </a:r>
            <a:endParaRPr sz="1800">
              <a:solidFill>
                <a:srgbClr val="000000"/>
              </a:solidFill>
            </a:endParaRPr>
          </a:p>
          <a:p>
            <a:pPr marL="0" lvl="0" indent="0" algn="l" rtl="0">
              <a:lnSpc>
                <a:spcPct val="100000"/>
              </a:lnSpc>
              <a:spcBef>
                <a:spcPts val="1300"/>
              </a:spcBef>
              <a:spcAft>
                <a:spcPts val="0"/>
              </a:spcAft>
              <a:buNone/>
            </a:pPr>
            <a:r>
              <a:rPr lang="es-US" sz="1800" b="1">
                <a:solidFill>
                  <a:srgbClr val="000000"/>
                </a:solidFill>
              </a:rPr>
              <a:t>b)</a:t>
            </a:r>
            <a:r>
              <a:rPr lang="es-US" sz="1800">
                <a:solidFill>
                  <a:srgbClr val="000000"/>
                </a:solidFill>
              </a:rPr>
              <a:t> There is </a:t>
            </a:r>
            <a:r>
              <a:rPr lang="es-US" sz="1800" b="1">
                <a:solidFill>
                  <a:srgbClr val="000000"/>
                </a:solidFill>
              </a:rPr>
              <a:t>significant association for the G/C-14010 allele in Tanzanians</a:t>
            </a:r>
            <a:r>
              <a:rPr lang="es-US" sz="1800">
                <a:solidFill>
                  <a:srgbClr val="000000"/>
                </a:solidFill>
              </a:rPr>
              <a:t> (P = 0.0002).</a:t>
            </a:r>
            <a:endParaRPr sz="1800">
              <a:solidFill>
                <a:srgbClr val="000000"/>
              </a:solidFill>
            </a:endParaRPr>
          </a:p>
          <a:p>
            <a:pPr marL="0" lvl="0" indent="0" algn="l" rtl="0">
              <a:lnSpc>
                <a:spcPct val="100000"/>
              </a:lnSpc>
              <a:spcBef>
                <a:spcPts val="1300"/>
              </a:spcBef>
              <a:spcAft>
                <a:spcPts val="0"/>
              </a:spcAft>
              <a:buNone/>
            </a:pPr>
            <a:r>
              <a:rPr lang="es-US" sz="1800" b="1">
                <a:solidFill>
                  <a:srgbClr val="000000"/>
                </a:solidFill>
              </a:rPr>
              <a:t>c, </a:t>
            </a:r>
            <a:r>
              <a:rPr lang="es-US" sz="1800" b="1">
                <a:solidFill>
                  <a:schemeClr val="dk1"/>
                </a:solidFill>
              </a:rPr>
              <a:t>d)</a:t>
            </a:r>
            <a:r>
              <a:rPr lang="es-US" sz="1800">
                <a:solidFill>
                  <a:schemeClr val="dk1"/>
                </a:solidFill>
              </a:rPr>
              <a:t> </a:t>
            </a:r>
            <a:r>
              <a:rPr lang="es-US" sz="1800">
                <a:solidFill>
                  <a:srgbClr val="000000"/>
                </a:solidFill>
              </a:rPr>
              <a:t>There is </a:t>
            </a:r>
            <a:r>
              <a:rPr lang="es-US" sz="1800" b="1">
                <a:solidFill>
                  <a:srgbClr val="000000"/>
                </a:solidFill>
              </a:rPr>
              <a:t>no significant association for C/G-13907 in the Afro-Asiatic Sudanese</a:t>
            </a:r>
            <a:r>
              <a:rPr lang="es-US" sz="1800">
                <a:solidFill>
                  <a:srgbClr val="000000"/>
                </a:solidFill>
              </a:rPr>
              <a:t> (P = 0.2808) </a:t>
            </a:r>
            <a:r>
              <a:rPr lang="es-US" sz="1800" b="1">
                <a:solidFill>
                  <a:srgbClr val="000000"/>
                </a:solidFill>
              </a:rPr>
              <a:t>or for </a:t>
            </a:r>
            <a:r>
              <a:rPr lang="es-US" sz="1800" b="1">
                <a:solidFill>
                  <a:schemeClr val="dk1"/>
                </a:solidFill>
              </a:rPr>
              <a:t>T/G-13915 in the Afro-Asiatic Kenyans</a:t>
            </a:r>
            <a:r>
              <a:rPr lang="es-US" sz="1800">
                <a:solidFill>
                  <a:schemeClr val="dk1"/>
                </a:solidFill>
              </a:rPr>
              <a:t> (P = 0.1889).</a:t>
            </a:r>
            <a:endParaRPr sz="1800">
              <a:solidFill>
                <a:srgbClr val="000000"/>
              </a:solidFill>
            </a:endParaRPr>
          </a:p>
          <a:p>
            <a:pPr marL="0" lvl="0" indent="0" algn="l" rtl="0">
              <a:lnSpc>
                <a:spcPct val="100000"/>
              </a:lnSpc>
              <a:spcBef>
                <a:spcPts val="1300"/>
              </a:spcBef>
              <a:spcAft>
                <a:spcPts val="0"/>
              </a:spcAft>
              <a:buNone/>
            </a:pPr>
            <a:r>
              <a:rPr lang="es-US" sz="1800">
                <a:solidFill>
                  <a:srgbClr val="000000"/>
                </a:solidFill>
              </a:rPr>
              <a:t>Th</a:t>
            </a:r>
            <a:r>
              <a:rPr lang="es-US" sz="1800" i="0">
                <a:solidFill>
                  <a:srgbClr val="000000"/>
                </a:solidFill>
              </a:rPr>
              <a:t>ere are additional unidentified variants associated with LP in these populations.</a:t>
            </a:r>
            <a:endParaRPr sz="1800">
              <a:solidFill>
                <a:srgbClr val="000000"/>
              </a:solidFill>
            </a:endParaRPr>
          </a:p>
          <a:p>
            <a:pPr marL="0" lvl="0" indent="0" algn="l" rtl="0">
              <a:lnSpc>
                <a:spcPct val="100000"/>
              </a:lnSpc>
              <a:spcBef>
                <a:spcPts val="1300"/>
              </a:spcBef>
              <a:spcAft>
                <a:spcPts val="0"/>
              </a:spcAft>
              <a:buNone/>
            </a:pPr>
            <a:r>
              <a:rPr lang="es-US" sz="1800" b="1">
                <a:solidFill>
                  <a:srgbClr val="000000"/>
                </a:solidFill>
              </a:rPr>
              <a:t>G/C-14010 is the most significantly associated SNP</a:t>
            </a:r>
            <a:r>
              <a:rPr lang="es-US" sz="1800">
                <a:solidFill>
                  <a:srgbClr val="000000"/>
                </a:solidFill>
              </a:rPr>
              <a:t> in the Kenyan Nilo-Saharan and Tanzanian Afro-Asiatic populations.</a:t>
            </a:r>
            <a:endParaRPr sz="1800">
              <a:solidFill>
                <a:srgbClr val="000000"/>
              </a:solidFill>
            </a:endParaRPr>
          </a:p>
          <a:p>
            <a:pPr marL="457200" lvl="0" indent="-342900" algn="l" rtl="0">
              <a:lnSpc>
                <a:spcPct val="100000"/>
              </a:lnSpc>
              <a:spcBef>
                <a:spcPts val="0"/>
              </a:spcBef>
              <a:spcAft>
                <a:spcPts val="0"/>
              </a:spcAft>
              <a:buClr>
                <a:srgbClr val="000000"/>
              </a:buClr>
              <a:buSzPts val="1800"/>
              <a:buFont typeface="Calibri"/>
              <a:buChar char="●"/>
            </a:pPr>
            <a:r>
              <a:rPr lang="es-US" sz="1800">
                <a:solidFill>
                  <a:srgbClr val="000000"/>
                </a:solidFill>
              </a:rPr>
              <a:t>Many individuals who are homozygous for the ancestral G-14010 allele are LIP or LP.</a:t>
            </a:r>
            <a:endParaRPr sz="1800">
              <a:solidFill>
                <a:srgbClr val="000000"/>
              </a:solidFill>
            </a:endParaRPr>
          </a:p>
        </p:txBody>
      </p:sp>
      <p:pic>
        <p:nvPicPr>
          <p:cNvPr id="188" name="Google Shape;188;g5af208df58_1_19"/>
          <p:cNvPicPr preferRelativeResize="0"/>
          <p:nvPr/>
        </p:nvPicPr>
        <p:blipFill>
          <a:blip r:embed="rId3">
            <a:alphaModFix/>
          </a:blip>
          <a:stretch>
            <a:fillRect/>
          </a:stretch>
        </p:blipFill>
        <p:spPr>
          <a:xfrm>
            <a:off x="6995625" y="2365976"/>
            <a:ext cx="5016424" cy="297230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5af208df58_1_25"/>
          <p:cNvSpPr txBox="1">
            <a:spLocks noGrp="1"/>
          </p:cNvSpPr>
          <p:nvPr>
            <p:ph type="title"/>
          </p:nvPr>
        </p:nvSpPr>
        <p:spPr>
          <a:xfrm>
            <a:off x="657224" y="499533"/>
            <a:ext cx="10772700" cy="1658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s-US" sz="3800"/>
              <a:t>Significance of G/C-14010 across specific African Populations and all Subpopulations</a:t>
            </a:r>
            <a:endParaRPr sz="3800"/>
          </a:p>
        </p:txBody>
      </p:sp>
      <p:sp>
        <p:nvSpPr>
          <p:cNvPr id="194" name="Google Shape;194;g5af208df58_1_25"/>
          <p:cNvSpPr txBox="1">
            <a:spLocks noGrp="1"/>
          </p:cNvSpPr>
          <p:nvPr>
            <p:ph type="body" idx="1"/>
          </p:nvPr>
        </p:nvSpPr>
        <p:spPr>
          <a:xfrm>
            <a:off x="676650" y="2011675"/>
            <a:ext cx="7362600" cy="4458900"/>
          </a:xfrm>
          <a:prstGeom prst="rect">
            <a:avLst/>
          </a:prstGeom>
        </p:spPr>
        <p:txBody>
          <a:bodyPr spcFirstLastPara="1" wrap="square" lIns="91425" tIns="45700" rIns="91425" bIns="45700" anchor="t" anchorCtr="0">
            <a:noAutofit/>
          </a:bodyPr>
          <a:lstStyle/>
          <a:p>
            <a:pPr marL="0" lvl="0" indent="0" algn="l" rtl="0">
              <a:spcBef>
                <a:spcPts val="1300"/>
              </a:spcBef>
              <a:spcAft>
                <a:spcPts val="0"/>
              </a:spcAft>
              <a:buNone/>
            </a:pPr>
            <a:r>
              <a:rPr lang="es-US" sz="1800" b="1"/>
              <a:t>e)</a:t>
            </a:r>
            <a:r>
              <a:rPr lang="es-US" sz="1800"/>
              <a:t> </a:t>
            </a:r>
            <a:r>
              <a:rPr lang="es-US" sz="1800">
                <a:solidFill>
                  <a:schemeClr val="dk1"/>
                </a:solidFill>
              </a:rPr>
              <a:t>A linear regression test of association was performed for each SNP genotyped in the specific African subpopulations. </a:t>
            </a:r>
            <a:endParaRPr sz="1800">
              <a:solidFill>
                <a:schemeClr val="dk1"/>
              </a:solidFill>
            </a:endParaRPr>
          </a:p>
          <a:p>
            <a:pPr marL="0" lvl="0" indent="0" algn="l" rtl="0">
              <a:spcBef>
                <a:spcPts val="1300"/>
              </a:spcBef>
              <a:spcAft>
                <a:spcPts val="0"/>
              </a:spcAft>
              <a:buNone/>
            </a:pPr>
            <a:r>
              <a:rPr lang="es-US" sz="1800">
                <a:solidFill>
                  <a:schemeClr val="dk1"/>
                </a:solidFill>
              </a:rPr>
              <a:t>The d</a:t>
            </a:r>
            <a:r>
              <a:rPr lang="es-US" sz="1800" i="0">
                <a:solidFill>
                  <a:schemeClr val="dk1"/>
                </a:solidFill>
              </a:rPr>
              <a:t>ashed line </a:t>
            </a:r>
            <a:r>
              <a:rPr lang="es-US" sz="1800">
                <a:solidFill>
                  <a:schemeClr val="dk1"/>
                </a:solidFill>
              </a:rPr>
              <a:t>indicates </a:t>
            </a:r>
            <a:r>
              <a:rPr lang="es-US" sz="1800" i="0">
                <a:solidFill>
                  <a:schemeClr val="dk1"/>
                </a:solidFill>
              </a:rPr>
              <a:t>significance after a </a:t>
            </a:r>
            <a:r>
              <a:rPr lang="es-US" sz="1800" b="1" i="0">
                <a:solidFill>
                  <a:schemeClr val="dk1"/>
                </a:solidFill>
              </a:rPr>
              <a:t>conservative Bonferroni correction</a:t>
            </a:r>
            <a:r>
              <a:rPr lang="es-US" sz="1800" i="0">
                <a:solidFill>
                  <a:schemeClr val="dk1"/>
                </a:solidFill>
              </a:rPr>
              <a:t> for the total number of SNPs tested.</a:t>
            </a:r>
            <a:endParaRPr sz="1800">
              <a:solidFill>
                <a:schemeClr val="dk1"/>
              </a:solidFill>
            </a:endParaRPr>
          </a:p>
          <a:p>
            <a:pPr marL="457200" lvl="0" indent="-342900" algn="l" rtl="0">
              <a:spcBef>
                <a:spcPts val="1300"/>
              </a:spcBef>
              <a:spcAft>
                <a:spcPts val="0"/>
              </a:spcAft>
              <a:buClr>
                <a:schemeClr val="dk1"/>
              </a:buClr>
              <a:buSzPts val="1800"/>
              <a:buFont typeface="Calibri"/>
              <a:buChar char="●"/>
            </a:pPr>
            <a:r>
              <a:rPr lang="es-US" sz="1800" b="1">
                <a:solidFill>
                  <a:schemeClr val="dk1"/>
                </a:solidFill>
              </a:rPr>
              <a:t>G/C-14010 is the most significant</a:t>
            </a:r>
            <a:r>
              <a:rPr lang="es-US" sz="1800">
                <a:solidFill>
                  <a:schemeClr val="dk1"/>
                </a:solidFill>
              </a:rPr>
              <a:t> of all 123 genotyped SNPs in the Kenyan Nilo-Saharan (KE-NS) and Tanzanian Afro-Asiatic (TZ-AA) samples. </a:t>
            </a:r>
            <a:endParaRPr sz="1800">
              <a:solidFill>
                <a:schemeClr val="dk1"/>
              </a:solidFill>
            </a:endParaRPr>
          </a:p>
          <a:p>
            <a:pPr marL="457200" lvl="0" indent="-342900" algn="l" rtl="0">
              <a:spcBef>
                <a:spcPts val="0"/>
              </a:spcBef>
              <a:spcAft>
                <a:spcPts val="0"/>
              </a:spcAft>
              <a:buClr>
                <a:schemeClr val="dk1"/>
              </a:buClr>
              <a:buSzPts val="1800"/>
              <a:buFont typeface="Calibri"/>
              <a:buChar char="●"/>
            </a:pPr>
            <a:r>
              <a:rPr lang="es-US" sz="1800" b="1">
                <a:solidFill>
                  <a:schemeClr val="dk1"/>
                </a:solidFill>
              </a:rPr>
              <a:t>C/G-13907 shows the strongest association</a:t>
            </a:r>
            <a:r>
              <a:rPr lang="es-US" sz="1800">
                <a:solidFill>
                  <a:schemeClr val="dk1"/>
                </a:solidFill>
              </a:rPr>
              <a:t> of all other genotyped SNPs in the Kenyan Afro-Asiatic (KE-AA) samples. </a:t>
            </a:r>
            <a:endParaRPr sz="1800">
              <a:solidFill>
                <a:schemeClr val="dk1"/>
              </a:solidFill>
            </a:endParaRPr>
          </a:p>
          <a:p>
            <a:pPr marL="0" lvl="0" indent="0" algn="l" rtl="0">
              <a:spcBef>
                <a:spcPts val="1300"/>
              </a:spcBef>
              <a:spcAft>
                <a:spcPts val="0"/>
              </a:spcAft>
              <a:buNone/>
            </a:pPr>
            <a:r>
              <a:rPr lang="es-US" sz="1800" b="1"/>
              <a:t>f) </a:t>
            </a:r>
            <a:r>
              <a:rPr lang="es-US" sz="1800">
                <a:solidFill>
                  <a:schemeClr val="dk1"/>
                </a:solidFill>
              </a:rPr>
              <a:t>A </a:t>
            </a:r>
            <a:r>
              <a:rPr lang="es-US" sz="1800" b="1">
                <a:solidFill>
                  <a:schemeClr val="dk1"/>
                </a:solidFill>
              </a:rPr>
              <a:t>meta-analysis</a:t>
            </a:r>
            <a:r>
              <a:rPr lang="es-US" sz="1800">
                <a:solidFill>
                  <a:schemeClr val="dk1"/>
                </a:solidFill>
              </a:rPr>
              <a:t> was conducted on the results of the association tests for the combined P values of each SNP over all subpopulations.</a:t>
            </a:r>
            <a:endParaRPr sz="1800">
              <a:solidFill>
                <a:schemeClr val="dk1"/>
              </a:solidFill>
            </a:endParaRPr>
          </a:p>
          <a:p>
            <a:pPr marL="457200" lvl="0" indent="-342900" algn="l" rtl="0">
              <a:spcBef>
                <a:spcPts val="1300"/>
              </a:spcBef>
              <a:spcAft>
                <a:spcPts val="0"/>
              </a:spcAft>
              <a:buClr>
                <a:schemeClr val="dk1"/>
              </a:buClr>
              <a:buSzPts val="1800"/>
              <a:buChar char="●"/>
            </a:pPr>
            <a:r>
              <a:rPr lang="es-US" sz="1800" b="1">
                <a:solidFill>
                  <a:schemeClr val="dk1"/>
                </a:solidFill>
              </a:rPr>
              <a:t>G/C-14010 is the most significantly associated</a:t>
            </a:r>
            <a:r>
              <a:rPr lang="es-US" sz="1800">
                <a:solidFill>
                  <a:schemeClr val="dk1"/>
                </a:solidFill>
              </a:rPr>
              <a:t> SNP in all populations combined, even after Bonferroni correction (P = 2.9 x 10^-7).</a:t>
            </a:r>
            <a:endParaRPr sz="1800">
              <a:solidFill>
                <a:schemeClr val="dk1"/>
              </a:solidFill>
            </a:endParaRPr>
          </a:p>
          <a:p>
            <a:pPr marL="457200" lvl="0" indent="-342900" algn="l" rtl="0">
              <a:spcBef>
                <a:spcPts val="0"/>
              </a:spcBef>
              <a:spcAft>
                <a:spcPts val="0"/>
              </a:spcAft>
              <a:buClr>
                <a:schemeClr val="dk1"/>
              </a:buClr>
              <a:buSzPts val="1800"/>
              <a:buChar char="●"/>
            </a:pPr>
            <a:r>
              <a:rPr lang="es-US" sz="1800" b="1">
                <a:solidFill>
                  <a:schemeClr val="dk1"/>
                </a:solidFill>
              </a:rPr>
              <a:t>C/G-13907 and T/G-13915 are not significant</a:t>
            </a:r>
            <a:r>
              <a:rPr lang="es-US" sz="1800">
                <a:solidFill>
                  <a:schemeClr val="dk1"/>
                </a:solidFill>
              </a:rPr>
              <a:t> after Bonferroni correction.</a:t>
            </a:r>
            <a:endParaRPr sz="1800" b="1"/>
          </a:p>
          <a:p>
            <a:pPr marL="0" lvl="0" indent="0" algn="l" rtl="0">
              <a:spcBef>
                <a:spcPts val="1300"/>
              </a:spcBef>
              <a:spcAft>
                <a:spcPts val="0"/>
              </a:spcAft>
              <a:buNone/>
            </a:pPr>
            <a:endParaRPr sz="1800"/>
          </a:p>
        </p:txBody>
      </p:sp>
      <p:pic>
        <p:nvPicPr>
          <p:cNvPr id="195" name="Google Shape;195;g5af208df58_1_25"/>
          <p:cNvPicPr preferRelativeResize="0"/>
          <p:nvPr/>
        </p:nvPicPr>
        <p:blipFill>
          <a:blip r:embed="rId3">
            <a:alphaModFix/>
          </a:blip>
          <a:stretch>
            <a:fillRect/>
          </a:stretch>
        </p:blipFill>
        <p:spPr>
          <a:xfrm>
            <a:off x="8219750" y="1454650"/>
            <a:ext cx="3474050" cy="517850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6"/>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3800"/>
              <a:buFont typeface="Calibri"/>
              <a:buNone/>
            </a:pPr>
            <a:r>
              <a:rPr lang="es-US" sz="3800"/>
              <a:t>Outline of Results/Findings</a:t>
            </a:r>
            <a:endParaRPr sz="3800"/>
          </a:p>
        </p:txBody>
      </p:sp>
      <p:sp>
        <p:nvSpPr>
          <p:cNvPr id="201" name="Google Shape;201;p16"/>
          <p:cNvSpPr txBox="1">
            <a:spLocks noGrp="1"/>
          </p:cNvSpPr>
          <p:nvPr>
            <p:ph type="body" idx="1"/>
          </p:nvPr>
        </p:nvSpPr>
        <p:spPr>
          <a:xfrm>
            <a:off x="676656" y="2011680"/>
            <a:ext cx="10753725" cy="3766185"/>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s-US" sz="2800">
                <a:solidFill>
                  <a:srgbClr val="7F7F7F"/>
                </a:solidFill>
              </a:rPr>
              <a:t>Identification of the SNPs associated with LP in Africans</a:t>
            </a:r>
            <a:endParaRPr sz="2800">
              <a:solidFill>
                <a:srgbClr val="7F7F7F"/>
              </a:solidFill>
            </a:endParaRPr>
          </a:p>
          <a:p>
            <a:pPr marL="0" lvl="0" indent="0" algn="l" rtl="0">
              <a:spcBef>
                <a:spcPts val="0"/>
              </a:spcBef>
              <a:spcAft>
                <a:spcPts val="0"/>
              </a:spcAft>
              <a:buNone/>
            </a:pPr>
            <a:endParaRPr sz="2800">
              <a:solidFill>
                <a:srgbClr val="7F7F7F"/>
              </a:solidFill>
            </a:endParaRPr>
          </a:p>
          <a:p>
            <a:pPr marL="0" lvl="0" indent="0" algn="l" rtl="0">
              <a:spcBef>
                <a:spcPts val="0"/>
              </a:spcBef>
              <a:spcAft>
                <a:spcPts val="0"/>
              </a:spcAft>
              <a:buClr>
                <a:schemeClr val="dk1"/>
              </a:buClr>
              <a:buSzPts val="1100"/>
              <a:buFont typeface="Arial"/>
              <a:buNone/>
            </a:pPr>
            <a:r>
              <a:rPr lang="es-US" sz="2800">
                <a:solidFill>
                  <a:srgbClr val="7F7F7F"/>
                </a:solidFill>
              </a:rPr>
              <a:t>Geographic Analysis on the Frequency of the LP Phenotypes and Genotypes in the Different African Populations</a:t>
            </a:r>
            <a:endParaRPr sz="2800">
              <a:solidFill>
                <a:srgbClr val="7F7F7F"/>
              </a:solidFill>
            </a:endParaRPr>
          </a:p>
          <a:p>
            <a:pPr marL="0" lvl="0" indent="0" algn="l" rtl="0">
              <a:spcBef>
                <a:spcPts val="0"/>
              </a:spcBef>
              <a:spcAft>
                <a:spcPts val="0"/>
              </a:spcAft>
              <a:buClr>
                <a:schemeClr val="dk1"/>
              </a:buClr>
              <a:buSzPts val="1100"/>
              <a:buFont typeface="Arial"/>
              <a:buNone/>
            </a:pPr>
            <a:endParaRPr sz="2800">
              <a:solidFill>
                <a:srgbClr val="7F7F7F"/>
              </a:solidFill>
            </a:endParaRPr>
          </a:p>
          <a:p>
            <a:pPr marL="0" lvl="0" indent="0" algn="l" rtl="0">
              <a:spcBef>
                <a:spcPts val="0"/>
              </a:spcBef>
              <a:spcAft>
                <a:spcPts val="0"/>
              </a:spcAft>
              <a:buClr>
                <a:schemeClr val="dk1"/>
              </a:buClr>
              <a:buSzPts val="1100"/>
              <a:buFont typeface="Arial"/>
              <a:buNone/>
            </a:pPr>
            <a:r>
              <a:rPr lang="es-US" sz="2800" b="1"/>
              <a:t>Analysis of LP-associated Haplotypes and Luciferase Expression in Haplotypes in Relation to the Ancestral Haplotype</a:t>
            </a:r>
            <a:endParaRPr sz="2800" b="1"/>
          </a:p>
          <a:p>
            <a:pPr marL="0" lvl="0" indent="0" algn="l" rtl="0">
              <a:spcBef>
                <a:spcPts val="0"/>
              </a:spcBef>
              <a:spcAft>
                <a:spcPts val="0"/>
              </a:spcAft>
              <a:buClr>
                <a:schemeClr val="dk1"/>
              </a:buClr>
              <a:buSzPts val="1100"/>
              <a:buFont typeface="Arial"/>
              <a:buNone/>
            </a:pPr>
            <a:endParaRPr sz="2800" b="1"/>
          </a:p>
          <a:p>
            <a:pPr marL="0" lvl="0" indent="0" algn="l" rtl="0">
              <a:spcBef>
                <a:spcPts val="0"/>
              </a:spcBef>
              <a:spcAft>
                <a:spcPts val="0"/>
              </a:spcAft>
              <a:buClr>
                <a:schemeClr val="dk1"/>
              </a:buClr>
              <a:buSzPts val="1100"/>
              <a:buFont typeface="Arial"/>
              <a:buNone/>
            </a:pPr>
            <a:r>
              <a:rPr lang="es-US" sz="2800">
                <a:solidFill>
                  <a:srgbClr val="7F7F7F"/>
                </a:solidFill>
              </a:rPr>
              <a:t>Extended Haplotype Homozygosity for Different SNPs, data types, and African Subpopulations</a:t>
            </a:r>
            <a:endParaRPr sz="2800" b="1">
              <a:solidFill>
                <a:srgbClr val="7F7F7F"/>
              </a:solidFill>
            </a:endParaRPr>
          </a:p>
          <a:p>
            <a:pPr marL="91440" lvl="0" indent="0" algn="l" rtl="0">
              <a:lnSpc>
                <a:spcPct val="85000"/>
              </a:lnSpc>
              <a:spcBef>
                <a:spcPts val="1300"/>
              </a:spcBef>
              <a:spcAft>
                <a:spcPts val="0"/>
              </a:spcAft>
              <a:buClr>
                <a:srgbClr val="262626"/>
              </a:buClr>
              <a:buSzPts val="2400"/>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5af208df58_1_31"/>
          <p:cNvSpPr txBox="1">
            <a:spLocks noGrp="1"/>
          </p:cNvSpPr>
          <p:nvPr>
            <p:ph type="title"/>
          </p:nvPr>
        </p:nvSpPr>
        <p:spPr>
          <a:xfrm>
            <a:off x="657224" y="499533"/>
            <a:ext cx="10772700" cy="1658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s-US" sz="3800"/>
              <a:t>Distribution of the LP-associated Haplotypes</a:t>
            </a:r>
            <a:endParaRPr sz="3800"/>
          </a:p>
        </p:txBody>
      </p:sp>
      <p:sp>
        <p:nvSpPr>
          <p:cNvPr id="207" name="Google Shape;207;g5af208df58_1_31"/>
          <p:cNvSpPr txBox="1">
            <a:spLocks noGrp="1"/>
          </p:cNvSpPr>
          <p:nvPr>
            <p:ph type="body" idx="1"/>
          </p:nvPr>
        </p:nvSpPr>
        <p:spPr>
          <a:xfrm>
            <a:off x="676652" y="2011675"/>
            <a:ext cx="7869600" cy="3766200"/>
          </a:xfrm>
          <a:prstGeom prst="rect">
            <a:avLst/>
          </a:prstGeom>
        </p:spPr>
        <p:txBody>
          <a:bodyPr spcFirstLastPara="1" wrap="square" lIns="91425" tIns="45700" rIns="91425" bIns="45700" anchor="t" anchorCtr="0">
            <a:noAutofit/>
          </a:bodyPr>
          <a:lstStyle/>
          <a:p>
            <a:pPr marL="0" lvl="0" indent="0" algn="l" rtl="0">
              <a:lnSpc>
                <a:spcPct val="100000"/>
              </a:lnSpc>
              <a:spcBef>
                <a:spcPts val="1300"/>
              </a:spcBef>
              <a:spcAft>
                <a:spcPts val="0"/>
              </a:spcAft>
              <a:buNone/>
            </a:pPr>
            <a:r>
              <a:rPr lang="es-US"/>
              <a:t>Haplotype network consisting of 55 SNPs spanning a 98-kb region encompassing </a:t>
            </a:r>
            <a:r>
              <a:rPr lang="es-US" i="1"/>
              <a:t>LCT</a:t>
            </a:r>
            <a:r>
              <a:rPr lang="es-US"/>
              <a:t> and </a:t>
            </a:r>
            <a:r>
              <a:rPr lang="es-US" i="1"/>
              <a:t>MCM6</a:t>
            </a:r>
            <a:endParaRPr i="1"/>
          </a:p>
          <a:p>
            <a:pPr marL="0" lvl="0" indent="0" algn="l" rtl="0">
              <a:lnSpc>
                <a:spcPct val="100000"/>
              </a:lnSpc>
              <a:spcBef>
                <a:spcPts val="1300"/>
              </a:spcBef>
              <a:spcAft>
                <a:spcPts val="0"/>
              </a:spcAft>
              <a:buNone/>
            </a:pPr>
            <a:endParaRPr i="1"/>
          </a:p>
          <a:p>
            <a:pPr marL="0" lvl="0" indent="0" algn="l" rtl="0">
              <a:spcBef>
                <a:spcPts val="1300"/>
              </a:spcBef>
              <a:spcAft>
                <a:spcPts val="0"/>
              </a:spcAft>
              <a:buNone/>
            </a:pPr>
            <a:r>
              <a:rPr lang="es-US"/>
              <a:t>Haplotypes with </a:t>
            </a:r>
            <a:r>
              <a:rPr lang="es-US">
                <a:solidFill>
                  <a:schemeClr val="dk1"/>
                </a:solidFill>
              </a:rPr>
              <a:t>T allele at -13910 indicated in blue, G allele at -13907 in green, C allele at -14010 in red, and G allele at -13915 in yellow</a:t>
            </a:r>
            <a:endParaRPr>
              <a:solidFill>
                <a:schemeClr val="dk1"/>
              </a:solidFill>
            </a:endParaRPr>
          </a:p>
          <a:p>
            <a:pPr marL="0" lvl="0" indent="0" algn="l" rtl="0">
              <a:spcBef>
                <a:spcPts val="1300"/>
              </a:spcBef>
              <a:spcAft>
                <a:spcPts val="0"/>
              </a:spcAft>
              <a:buNone/>
            </a:pPr>
            <a:endParaRPr>
              <a:solidFill>
                <a:schemeClr val="dk1"/>
              </a:solidFill>
            </a:endParaRPr>
          </a:p>
          <a:p>
            <a:pPr marL="0" lvl="0" indent="0" algn="l" rtl="0">
              <a:spcBef>
                <a:spcPts val="1300"/>
              </a:spcBef>
              <a:spcAft>
                <a:spcPts val="0"/>
              </a:spcAft>
              <a:buNone/>
            </a:pPr>
            <a:r>
              <a:rPr lang="es-US">
                <a:solidFill>
                  <a:schemeClr val="dk1"/>
                </a:solidFill>
              </a:rPr>
              <a:t>Arrow points to inferred ancestral-state haplotype</a:t>
            </a:r>
            <a:endParaRPr/>
          </a:p>
        </p:txBody>
      </p:sp>
      <p:pic>
        <p:nvPicPr>
          <p:cNvPr id="208" name="Google Shape;208;g5af208df58_1_31"/>
          <p:cNvPicPr preferRelativeResize="0"/>
          <p:nvPr/>
        </p:nvPicPr>
        <p:blipFill>
          <a:blip r:embed="rId3">
            <a:alphaModFix/>
          </a:blip>
          <a:stretch>
            <a:fillRect/>
          </a:stretch>
        </p:blipFill>
        <p:spPr>
          <a:xfrm>
            <a:off x="8946038" y="1544587"/>
            <a:ext cx="2096183" cy="47003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2"/>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3800"/>
              <a:buFont typeface="Calibri"/>
              <a:buNone/>
            </a:pPr>
            <a:r>
              <a:rPr lang="es-US" sz="3800"/>
              <a:t>Outline of Background</a:t>
            </a:r>
            <a:endParaRPr sz="3800"/>
          </a:p>
        </p:txBody>
      </p:sp>
      <p:sp>
        <p:nvSpPr>
          <p:cNvPr id="93" name="Google Shape;93;p2"/>
          <p:cNvSpPr txBox="1">
            <a:spLocks noGrp="1"/>
          </p:cNvSpPr>
          <p:nvPr>
            <p:ph type="body" idx="1"/>
          </p:nvPr>
        </p:nvSpPr>
        <p:spPr>
          <a:xfrm>
            <a:off x="676656" y="2011680"/>
            <a:ext cx="10753725" cy="3766185"/>
          </a:xfrm>
          <a:prstGeom prst="rect">
            <a:avLst/>
          </a:prstGeom>
          <a:noFill/>
          <a:ln>
            <a:noFill/>
          </a:ln>
        </p:spPr>
        <p:txBody>
          <a:bodyPr spcFirstLastPara="1" wrap="square" lIns="91425" tIns="45700" rIns="91425" bIns="45700" anchor="t" anchorCtr="0">
            <a:normAutofit/>
          </a:bodyPr>
          <a:lstStyle/>
          <a:p>
            <a:pPr marL="0" lvl="0" indent="0" algn="l" rtl="0">
              <a:lnSpc>
                <a:spcPct val="85000"/>
              </a:lnSpc>
              <a:spcBef>
                <a:spcPts val="0"/>
              </a:spcBef>
              <a:spcAft>
                <a:spcPts val="0"/>
              </a:spcAft>
              <a:buNone/>
            </a:pPr>
            <a:r>
              <a:rPr lang="es-US" sz="2800"/>
              <a:t>Introduction to the </a:t>
            </a:r>
            <a:r>
              <a:rPr lang="es-US" sz="2800" i="1"/>
              <a:t>LCT</a:t>
            </a:r>
            <a:r>
              <a:rPr lang="es-US" sz="2800"/>
              <a:t> gene and lactose intolerance</a:t>
            </a:r>
            <a:endParaRPr/>
          </a:p>
          <a:p>
            <a:pPr marL="0" lvl="0" indent="0" algn="l" rtl="0">
              <a:lnSpc>
                <a:spcPct val="85000"/>
              </a:lnSpc>
              <a:spcBef>
                <a:spcPts val="1300"/>
              </a:spcBef>
              <a:spcAft>
                <a:spcPts val="0"/>
              </a:spcAft>
              <a:buNone/>
            </a:pPr>
            <a:r>
              <a:rPr lang="es-US" sz="2800"/>
              <a:t>Lactase Persistence in Europeans</a:t>
            </a:r>
            <a:endParaRPr/>
          </a:p>
          <a:p>
            <a:pPr marL="0" lvl="0" indent="0" algn="l" rtl="0">
              <a:lnSpc>
                <a:spcPct val="85000"/>
              </a:lnSpc>
              <a:spcBef>
                <a:spcPts val="1300"/>
              </a:spcBef>
              <a:spcAft>
                <a:spcPts val="0"/>
              </a:spcAft>
              <a:buNone/>
            </a:pPr>
            <a:r>
              <a:rPr lang="es-US" sz="2800"/>
              <a:t>Limitations of Previous Studies</a:t>
            </a:r>
            <a:endParaRPr sz="28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g5af208df58_1_37"/>
          <p:cNvSpPr txBox="1">
            <a:spLocks noGrp="1"/>
          </p:cNvSpPr>
          <p:nvPr>
            <p:ph type="title"/>
          </p:nvPr>
        </p:nvSpPr>
        <p:spPr>
          <a:xfrm>
            <a:off x="657224" y="499533"/>
            <a:ext cx="10772700" cy="1658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s-US" sz="3800"/>
              <a:t>Network Analysis of </a:t>
            </a:r>
            <a:r>
              <a:rPr lang="es-US" sz="3800" i="1"/>
              <a:t>LCT</a:t>
            </a:r>
            <a:r>
              <a:rPr lang="es-US" sz="3800"/>
              <a:t> and </a:t>
            </a:r>
            <a:r>
              <a:rPr lang="es-US" sz="3800" i="1"/>
              <a:t>MCM6</a:t>
            </a:r>
            <a:r>
              <a:rPr lang="es-US" sz="3800"/>
              <a:t> Haplotypes </a:t>
            </a:r>
            <a:endParaRPr sz="3800"/>
          </a:p>
        </p:txBody>
      </p:sp>
      <p:sp>
        <p:nvSpPr>
          <p:cNvPr id="214" name="Google Shape;214;g5af208df58_1_37"/>
          <p:cNvSpPr txBox="1">
            <a:spLocks noGrp="1"/>
          </p:cNvSpPr>
          <p:nvPr>
            <p:ph type="body" idx="1"/>
          </p:nvPr>
        </p:nvSpPr>
        <p:spPr>
          <a:xfrm>
            <a:off x="676652" y="2011675"/>
            <a:ext cx="7761000" cy="3766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s-US">
                <a:solidFill>
                  <a:schemeClr val="dk1"/>
                </a:solidFill>
              </a:rPr>
              <a:t>I</a:t>
            </a:r>
            <a:r>
              <a:rPr lang="es-US" sz="2400" i="0">
                <a:solidFill>
                  <a:schemeClr val="dk1"/>
                </a:solidFill>
              </a:rPr>
              <a:t>ndicat</a:t>
            </a:r>
            <a:r>
              <a:rPr lang="es-US">
                <a:solidFill>
                  <a:schemeClr val="dk1"/>
                </a:solidFill>
              </a:rPr>
              <a:t>es</a:t>
            </a:r>
            <a:r>
              <a:rPr lang="es-US" sz="2400" i="0">
                <a:solidFill>
                  <a:schemeClr val="dk1"/>
                </a:solidFill>
              </a:rPr>
              <a:t> frequencies in current data set and in Europeans, Asians, and African Americans previously genotyped</a:t>
            </a:r>
            <a:endParaRPr sz="2400" i="0">
              <a:solidFill>
                <a:schemeClr val="dk1"/>
              </a:solidFill>
            </a:endParaRPr>
          </a:p>
          <a:p>
            <a:pPr marL="0" lvl="0" indent="0" algn="l" rtl="0">
              <a:lnSpc>
                <a:spcPct val="115000"/>
              </a:lnSpc>
              <a:spcBef>
                <a:spcPts val="0"/>
              </a:spcBef>
              <a:spcAft>
                <a:spcPts val="0"/>
              </a:spcAft>
              <a:buNone/>
            </a:pPr>
            <a:endParaRPr>
              <a:solidFill>
                <a:schemeClr val="dk1"/>
              </a:solidFill>
            </a:endParaRPr>
          </a:p>
          <a:p>
            <a:pPr marL="0" lvl="0" indent="0" algn="l" rtl="0">
              <a:lnSpc>
                <a:spcPct val="115000"/>
              </a:lnSpc>
              <a:spcBef>
                <a:spcPts val="0"/>
              </a:spcBef>
              <a:spcAft>
                <a:spcPts val="0"/>
              </a:spcAft>
              <a:buNone/>
            </a:pPr>
            <a:r>
              <a:rPr lang="es-US">
                <a:solidFill>
                  <a:schemeClr val="dk1"/>
                </a:solidFill>
              </a:rPr>
              <a:t>Show</a:t>
            </a:r>
            <a:r>
              <a:rPr lang="es-US" sz="2400" i="0">
                <a:solidFill>
                  <a:schemeClr val="dk1"/>
                </a:solidFill>
              </a:rPr>
              <a:t> haplotypes at high frequency in global populations and that have ancestral alleles at LP-associated SNPs (haplotypes D and E)</a:t>
            </a:r>
            <a:endParaRPr sz="2400" i="0">
              <a:solidFill>
                <a:schemeClr val="dk1"/>
              </a:solidFill>
            </a:endParaRPr>
          </a:p>
          <a:p>
            <a:pPr marL="457200" lvl="0" indent="-381000" algn="l" rtl="0">
              <a:lnSpc>
                <a:spcPct val="115000"/>
              </a:lnSpc>
              <a:spcBef>
                <a:spcPts val="0"/>
              </a:spcBef>
              <a:spcAft>
                <a:spcPts val="0"/>
              </a:spcAft>
              <a:buClr>
                <a:schemeClr val="dk1"/>
              </a:buClr>
              <a:buSzPts val="2400"/>
              <a:buChar char="●"/>
            </a:pPr>
            <a:r>
              <a:rPr lang="es-US" sz="2400" i="0">
                <a:solidFill>
                  <a:schemeClr val="dk1"/>
                </a:solidFill>
              </a:rPr>
              <a:t>ANOVA revealed that neither is significant</a:t>
            </a:r>
            <a:endParaRPr sz="2400" i="0">
              <a:solidFill>
                <a:schemeClr val="dk1"/>
              </a:solidFill>
            </a:endParaRPr>
          </a:p>
          <a:p>
            <a:pPr marL="0" lvl="0" indent="0" algn="l" rtl="0">
              <a:lnSpc>
                <a:spcPct val="115000"/>
              </a:lnSpc>
              <a:spcBef>
                <a:spcPts val="0"/>
              </a:spcBef>
              <a:spcAft>
                <a:spcPts val="0"/>
              </a:spcAft>
              <a:buNone/>
            </a:pPr>
            <a:endParaRPr>
              <a:solidFill>
                <a:schemeClr val="dk1"/>
              </a:solidFill>
            </a:endParaRPr>
          </a:p>
          <a:p>
            <a:pPr marL="0" lvl="0" indent="0" algn="l" rtl="0">
              <a:lnSpc>
                <a:spcPct val="115000"/>
              </a:lnSpc>
              <a:spcBef>
                <a:spcPts val="0"/>
              </a:spcBef>
              <a:spcAft>
                <a:spcPts val="0"/>
              </a:spcAft>
              <a:buNone/>
            </a:pPr>
            <a:r>
              <a:rPr lang="es-US" sz="2400" b="1" i="0">
                <a:solidFill>
                  <a:schemeClr val="dk1"/>
                </a:solidFill>
              </a:rPr>
              <a:t>3 variants arose on highly divergent haplotype backgrounds that are geographically restricted</a:t>
            </a:r>
            <a:endParaRPr sz="2400" b="1" i="0">
              <a:solidFill>
                <a:schemeClr val="dk1"/>
              </a:solidFill>
            </a:endParaRPr>
          </a:p>
          <a:p>
            <a:pPr marL="0" lvl="0" indent="0" algn="l" rtl="0">
              <a:spcBef>
                <a:spcPts val="1300"/>
              </a:spcBef>
              <a:spcAft>
                <a:spcPts val="0"/>
              </a:spcAft>
              <a:buNone/>
            </a:pPr>
            <a:endParaRPr/>
          </a:p>
        </p:txBody>
      </p:sp>
      <p:pic>
        <p:nvPicPr>
          <p:cNvPr id="215" name="Google Shape;215;g5af208df58_1_37"/>
          <p:cNvPicPr preferRelativeResize="0"/>
          <p:nvPr/>
        </p:nvPicPr>
        <p:blipFill>
          <a:blip r:embed="rId3">
            <a:alphaModFix/>
          </a:blip>
          <a:stretch>
            <a:fillRect/>
          </a:stretch>
        </p:blipFill>
        <p:spPr>
          <a:xfrm>
            <a:off x="9545325" y="1938725"/>
            <a:ext cx="1885125" cy="39121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g5af208df58_1_43"/>
          <p:cNvSpPr txBox="1">
            <a:spLocks noGrp="1"/>
          </p:cNvSpPr>
          <p:nvPr>
            <p:ph type="title"/>
          </p:nvPr>
        </p:nvSpPr>
        <p:spPr>
          <a:xfrm>
            <a:off x="657224" y="499533"/>
            <a:ext cx="10772700" cy="1658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s-US" sz="3800"/>
              <a:t>Changes in Luciferase Expression in Relation to the </a:t>
            </a:r>
            <a:r>
              <a:rPr lang="es-US" sz="3800" i="1"/>
              <a:t>LCT </a:t>
            </a:r>
            <a:r>
              <a:rPr lang="es-US" sz="3800"/>
              <a:t>Core Promoter and the Promoter plus the five </a:t>
            </a:r>
            <a:r>
              <a:rPr lang="es-US" sz="3800" i="1"/>
              <a:t>MCM6</a:t>
            </a:r>
            <a:r>
              <a:rPr lang="es-US" sz="3800"/>
              <a:t> Intron Sequences</a:t>
            </a:r>
            <a:endParaRPr sz="3800"/>
          </a:p>
        </p:txBody>
      </p:sp>
      <p:sp>
        <p:nvSpPr>
          <p:cNvPr id="221" name="Google Shape;221;g5af208df58_1_43"/>
          <p:cNvSpPr txBox="1">
            <a:spLocks noGrp="1"/>
          </p:cNvSpPr>
          <p:nvPr>
            <p:ph type="body" idx="1"/>
          </p:nvPr>
        </p:nvSpPr>
        <p:spPr>
          <a:xfrm>
            <a:off x="676653" y="2011675"/>
            <a:ext cx="6070200" cy="3766200"/>
          </a:xfrm>
          <a:prstGeom prst="rect">
            <a:avLst/>
          </a:prstGeom>
        </p:spPr>
        <p:txBody>
          <a:bodyPr spcFirstLastPara="1" wrap="square" lIns="91425" tIns="45700" rIns="91425" bIns="45700" anchor="t" anchorCtr="0">
            <a:noAutofit/>
          </a:bodyPr>
          <a:lstStyle/>
          <a:p>
            <a:pPr marL="0" lvl="0" indent="0" algn="l" rtl="0">
              <a:spcBef>
                <a:spcPts val="1300"/>
              </a:spcBef>
              <a:spcAft>
                <a:spcPts val="0"/>
              </a:spcAft>
              <a:buNone/>
            </a:pPr>
            <a:r>
              <a:rPr lang="es-US" sz="2000"/>
              <a:t>Differences </a:t>
            </a:r>
            <a:r>
              <a:rPr lang="es-US" sz="2000">
                <a:solidFill>
                  <a:schemeClr val="dk1"/>
                </a:solidFill>
              </a:rPr>
              <a:t>in luciferase expression between basal 3-kb </a:t>
            </a:r>
            <a:r>
              <a:rPr lang="es-US" sz="2000" i="1">
                <a:solidFill>
                  <a:schemeClr val="dk1"/>
                </a:solidFill>
              </a:rPr>
              <a:t>LCT</a:t>
            </a:r>
            <a:r>
              <a:rPr lang="es-US" sz="2000">
                <a:solidFill>
                  <a:schemeClr val="dk1"/>
                </a:solidFill>
              </a:rPr>
              <a:t> core promoter and promoter plus any of five MCM6 intron sequence constructs highly significant</a:t>
            </a:r>
            <a:endParaRPr sz="2000">
              <a:solidFill>
                <a:schemeClr val="dk1"/>
              </a:solidFill>
            </a:endParaRPr>
          </a:p>
          <a:p>
            <a:pPr marL="457200" lvl="0" indent="-342900" algn="l" rtl="0">
              <a:spcBef>
                <a:spcPts val="1300"/>
              </a:spcBef>
              <a:spcAft>
                <a:spcPts val="0"/>
              </a:spcAft>
              <a:buClr>
                <a:schemeClr val="dk1"/>
              </a:buClr>
              <a:buSzPts val="1800"/>
              <a:buChar char="●"/>
            </a:pPr>
            <a:r>
              <a:rPr lang="es-US" sz="1800">
                <a:solidFill>
                  <a:schemeClr val="dk1"/>
                </a:solidFill>
              </a:rPr>
              <a:t>&gt;20x increase in expression over core promoter</a:t>
            </a:r>
            <a:endParaRPr sz="1800">
              <a:solidFill>
                <a:schemeClr val="dk1"/>
              </a:solidFill>
            </a:endParaRPr>
          </a:p>
          <a:p>
            <a:pPr marL="457200" lvl="0" indent="-342900" algn="l" rtl="0">
              <a:lnSpc>
                <a:spcPct val="100000"/>
              </a:lnSpc>
              <a:spcBef>
                <a:spcPts val="0"/>
              </a:spcBef>
              <a:spcAft>
                <a:spcPts val="0"/>
              </a:spcAft>
              <a:buClr>
                <a:schemeClr val="dk1"/>
              </a:buClr>
              <a:buSzPts val="1800"/>
              <a:buFont typeface="Calibri"/>
              <a:buChar char="●"/>
            </a:pPr>
            <a:r>
              <a:rPr lang="es-US" sz="1800">
                <a:solidFill>
                  <a:schemeClr val="dk1"/>
                </a:solidFill>
              </a:rPr>
              <a:t>Dual-luciferase reporter assay used to test changes in expression between five MCM6 intron 13 haplotypes </a:t>
            </a:r>
            <a:endParaRPr sz="1800">
              <a:solidFill>
                <a:schemeClr val="dk1"/>
              </a:solidFill>
            </a:endParaRPr>
          </a:p>
          <a:p>
            <a:pPr marL="0" lvl="0" indent="0" algn="l" rtl="0">
              <a:lnSpc>
                <a:spcPct val="100000"/>
              </a:lnSpc>
              <a:spcBef>
                <a:spcPts val="0"/>
              </a:spcBef>
              <a:spcAft>
                <a:spcPts val="0"/>
              </a:spcAft>
              <a:buNone/>
            </a:pPr>
            <a:endParaRPr sz="1800">
              <a:solidFill>
                <a:schemeClr val="dk1"/>
              </a:solidFill>
            </a:endParaRPr>
          </a:p>
          <a:p>
            <a:pPr marL="0" lvl="0" indent="0" algn="l" rtl="0">
              <a:lnSpc>
                <a:spcPct val="100000"/>
              </a:lnSpc>
              <a:spcBef>
                <a:spcPts val="1300"/>
              </a:spcBef>
              <a:spcAft>
                <a:spcPts val="0"/>
              </a:spcAft>
              <a:buNone/>
            </a:pPr>
            <a:r>
              <a:rPr lang="es-US" sz="2000" b="1">
                <a:solidFill>
                  <a:schemeClr val="dk1"/>
                </a:solidFill>
              </a:rPr>
              <a:t>C-14010-, G-13915-, and G-13907-derived haplotypes </a:t>
            </a:r>
            <a:r>
              <a:rPr lang="es-US" sz="2000">
                <a:solidFill>
                  <a:schemeClr val="dk1"/>
                </a:solidFill>
              </a:rPr>
              <a:t>drove </a:t>
            </a:r>
            <a:r>
              <a:rPr lang="es-US" sz="2000" b="1">
                <a:solidFill>
                  <a:schemeClr val="dk1"/>
                </a:solidFill>
              </a:rPr>
              <a:t>higher luciferase expression</a:t>
            </a:r>
            <a:r>
              <a:rPr lang="es-US" sz="2000">
                <a:solidFill>
                  <a:schemeClr val="dk1"/>
                </a:solidFill>
              </a:rPr>
              <a:t> (~18%-30%) </a:t>
            </a:r>
            <a:r>
              <a:rPr lang="es-US" sz="2000" b="1">
                <a:solidFill>
                  <a:schemeClr val="dk1"/>
                </a:solidFill>
              </a:rPr>
              <a:t>than haplotypes with ancestral alleles</a:t>
            </a:r>
            <a:endParaRPr sz="2000" b="1">
              <a:solidFill>
                <a:schemeClr val="dk1"/>
              </a:solidFill>
            </a:endParaRPr>
          </a:p>
        </p:txBody>
      </p:sp>
      <p:pic>
        <p:nvPicPr>
          <p:cNvPr id="222" name="Google Shape;222;g5af208df58_1_43"/>
          <p:cNvPicPr preferRelativeResize="0"/>
          <p:nvPr/>
        </p:nvPicPr>
        <p:blipFill>
          <a:blip r:embed="rId3">
            <a:alphaModFix/>
          </a:blip>
          <a:stretch>
            <a:fillRect/>
          </a:stretch>
        </p:blipFill>
        <p:spPr>
          <a:xfrm>
            <a:off x="6747000" y="2157628"/>
            <a:ext cx="4968426" cy="28833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5af208df58_1_80"/>
          <p:cNvSpPr txBox="1">
            <a:spLocks noGrp="1"/>
          </p:cNvSpPr>
          <p:nvPr>
            <p:ph type="title"/>
          </p:nvPr>
        </p:nvSpPr>
        <p:spPr>
          <a:xfrm>
            <a:off x="657224" y="499533"/>
            <a:ext cx="10772700" cy="1658100"/>
          </a:xfrm>
          <a:prstGeom prst="rect">
            <a:avLst/>
          </a:prstGeom>
          <a:noFill/>
          <a:ln>
            <a:noFill/>
          </a:ln>
        </p:spPr>
        <p:txBody>
          <a:bodyPr spcFirstLastPara="1" wrap="square" lIns="91425" tIns="45700" rIns="91425" bIns="45700" anchor="ctr" anchorCtr="0">
            <a:noAutofit/>
          </a:bodyPr>
          <a:lstStyle/>
          <a:p>
            <a:pPr marL="0" lvl="0" indent="0" algn="l" rtl="0">
              <a:lnSpc>
                <a:spcPct val="85000"/>
              </a:lnSpc>
              <a:spcBef>
                <a:spcPts val="0"/>
              </a:spcBef>
              <a:spcAft>
                <a:spcPts val="0"/>
              </a:spcAft>
              <a:buClr>
                <a:schemeClr val="accent1"/>
              </a:buClr>
              <a:buSzPts val="3800"/>
              <a:buFont typeface="Calibri"/>
              <a:buNone/>
            </a:pPr>
            <a:r>
              <a:rPr lang="es-US" sz="3800"/>
              <a:t>Outline of Results/Findings</a:t>
            </a:r>
            <a:endParaRPr sz="3800"/>
          </a:p>
        </p:txBody>
      </p:sp>
      <p:sp>
        <p:nvSpPr>
          <p:cNvPr id="228" name="Google Shape;228;g5af208df58_1_80"/>
          <p:cNvSpPr txBox="1">
            <a:spLocks noGrp="1"/>
          </p:cNvSpPr>
          <p:nvPr>
            <p:ph type="body" idx="1"/>
          </p:nvPr>
        </p:nvSpPr>
        <p:spPr>
          <a:xfrm>
            <a:off x="676656" y="2011680"/>
            <a:ext cx="10753800" cy="37662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s-US" sz="2800">
                <a:solidFill>
                  <a:srgbClr val="7F7F7F"/>
                </a:solidFill>
              </a:rPr>
              <a:t>Identification of the SNPs associated with LP in Africans</a:t>
            </a:r>
            <a:endParaRPr sz="2800">
              <a:solidFill>
                <a:srgbClr val="7F7F7F"/>
              </a:solidFill>
            </a:endParaRPr>
          </a:p>
          <a:p>
            <a:pPr marL="0" lvl="0" indent="0" algn="l" rtl="0">
              <a:spcBef>
                <a:spcPts val="0"/>
              </a:spcBef>
              <a:spcAft>
                <a:spcPts val="0"/>
              </a:spcAft>
              <a:buNone/>
            </a:pPr>
            <a:endParaRPr sz="2800">
              <a:solidFill>
                <a:srgbClr val="7F7F7F"/>
              </a:solidFill>
            </a:endParaRPr>
          </a:p>
          <a:p>
            <a:pPr marL="0" lvl="0" indent="0" algn="l" rtl="0">
              <a:spcBef>
                <a:spcPts val="0"/>
              </a:spcBef>
              <a:spcAft>
                <a:spcPts val="0"/>
              </a:spcAft>
              <a:buNone/>
            </a:pPr>
            <a:r>
              <a:rPr lang="es-US" sz="2800">
                <a:solidFill>
                  <a:srgbClr val="7F7F7F"/>
                </a:solidFill>
              </a:rPr>
              <a:t>Geographic Analysis on the Frequency of the LP Phenotypes and Genotypes in the Different African Populations</a:t>
            </a:r>
            <a:endParaRPr sz="2800">
              <a:solidFill>
                <a:srgbClr val="7F7F7F"/>
              </a:solidFill>
            </a:endParaRPr>
          </a:p>
          <a:p>
            <a:pPr marL="91440" lvl="0" indent="0" algn="l" rtl="0">
              <a:lnSpc>
                <a:spcPct val="85000"/>
              </a:lnSpc>
              <a:spcBef>
                <a:spcPts val="1300"/>
              </a:spcBef>
              <a:spcAft>
                <a:spcPts val="0"/>
              </a:spcAft>
              <a:buClr>
                <a:srgbClr val="262626"/>
              </a:buClr>
              <a:buSzPts val="2400"/>
              <a:buNone/>
            </a:pPr>
            <a:endParaRPr/>
          </a:p>
          <a:p>
            <a:pPr marL="0" lvl="0" indent="0" algn="l" rtl="0">
              <a:spcBef>
                <a:spcPts val="0"/>
              </a:spcBef>
              <a:spcAft>
                <a:spcPts val="0"/>
              </a:spcAft>
              <a:buClr>
                <a:schemeClr val="dk1"/>
              </a:buClr>
              <a:buSzPts val="1100"/>
              <a:buNone/>
            </a:pPr>
            <a:r>
              <a:rPr lang="es-US" sz="2800">
                <a:solidFill>
                  <a:srgbClr val="7F7F7F"/>
                </a:solidFill>
              </a:rPr>
              <a:t>Analysis of LP-associated Haplotypes and Luciferase Expression in Haplotypes in Relation to the Ancestral Haplotype</a:t>
            </a:r>
            <a:endParaRPr sz="2800">
              <a:solidFill>
                <a:srgbClr val="7F7F7F"/>
              </a:solidFill>
            </a:endParaRPr>
          </a:p>
          <a:p>
            <a:pPr marL="0" lvl="0" indent="0" algn="l" rtl="0">
              <a:spcBef>
                <a:spcPts val="0"/>
              </a:spcBef>
              <a:spcAft>
                <a:spcPts val="0"/>
              </a:spcAft>
              <a:buClr>
                <a:schemeClr val="dk1"/>
              </a:buClr>
              <a:buSzPts val="1100"/>
              <a:buNone/>
            </a:pPr>
            <a:endParaRPr sz="2800">
              <a:solidFill>
                <a:srgbClr val="7F7F7F"/>
              </a:solidFill>
            </a:endParaRPr>
          </a:p>
          <a:p>
            <a:pPr marL="0" lvl="0" indent="0" algn="l" rtl="0">
              <a:spcBef>
                <a:spcPts val="0"/>
              </a:spcBef>
              <a:spcAft>
                <a:spcPts val="0"/>
              </a:spcAft>
              <a:buClr>
                <a:schemeClr val="dk1"/>
              </a:buClr>
              <a:buSzPts val="1100"/>
              <a:buFont typeface="Arial"/>
              <a:buNone/>
            </a:pPr>
            <a:r>
              <a:rPr lang="es-US" sz="2800" b="1"/>
              <a:t>Extended Haplotype Homozygosity for Different SNPs, data types, and African Subpopulations</a:t>
            </a:r>
            <a:endParaRPr sz="2800" b="1">
              <a:solidFill>
                <a:srgbClr val="7F7F7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g5af208df58_1_49"/>
          <p:cNvSpPr txBox="1">
            <a:spLocks noGrp="1"/>
          </p:cNvSpPr>
          <p:nvPr>
            <p:ph type="title"/>
          </p:nvPr>
        </p:nvSpPr>
        <p:spPr>
          <a:xfrm>
            <a:off x="657224" y="499533"/>
            <a:ext cx="10772700" cy="1658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s-US" sz="3800"/>
              <a:t>Plot Depicting EHH for Ancestral and Derived Alleles for the G/C-14010 SNP</a:t>
            </a:r>
            <a:endParaRPr sz="3800"/>
          </a:p>
        </p:txBody>
      </p:sp>
      <p:sp>
        <p:nvSpPr>
          <p:cNvPr id="234" name="Google Shape;234;g5af208df58_1_49"/>
          <p:cNvSpPr txBox="1">
            <a:spLocks noGrp="1"/>
          </p:cNvSpPr>
          <p:nvPr>
            <p:ph type="body" idx="1"/>
          </p:nvPr>
        </p:nvSpPr>
        <p:spPr>
          <a:xfrm>
            <a:off x="676650" y="2011675"/>
            <a:ext cx="6520200" cy="4498500"/>
          </a:xfrm>
          <a:prstGeom prst="rect">
            <a:avLst/>
          </a:prstGeom>
        </p:spPr>
        <p:txBody>
          <a:bodyPr spcFirstLastPara="1" wrap="square" lIns="91425" tIns="45700" rIns="91425" bIns="45700" anchor="t" anchorCtr="0">
            <a:noAutofit/>
          </a:bodyPr>
          <a:lstStyle/>
          <a:p>
            <a:pPr marL="0" lvl="0" indent="0" algn="l" rtl="0">
              <a:spcBef>
                <a:spcPts val="1300"/>
              </a:spcBef>
              <a:spcAft>
                <a:spcPts val="0"/>
              </a:spcAft>
              <a:buNone/>
            </a:pPr>
            <a:r>
              <a:rPr lang="es-US" sz="2000"/>
              <a:t>Extended Haplotype Homozygosity (EHH) plotted to observe evidence for selection using unphased data</a:t>
            </a:r>
            <a:endParaRPr sz="2000"/>
          </a:p>
          <a:p>
            <a:pPr marL="0" lvl="0" indent="0" algn="l" rtl="0">
              <a:spcBef>
                <a:spcPts val="1300"/>
              </a:spcBef>
              <a:spcAft>
                <a:spcPts val="0"/>
              </a:spcAft>
              <a:buNone/>
            </a:pPr>
            <a:r>
              <a:rPr lang="es-US" sz="2000"/>
              <a:t>Plotted continuous homozygosity at each of 123 genotyped SNPs for individuals homozygous for ancestral (G/G-14010) and derived (C/C-14010) alleles</a:t>
            </a:r>
            <a:endParaRPr sz="2000"/>
          </a:p>
          <a:p>
            <a:pPr marL="0" lvl="0" indent="0" algn="l" rtl="0">
              <a:spcBef>
                <a:spcPts val="1300"/>
              </a:spcBef>
              <a:spcAft>
                <a:spcPts val="0"/>
              </a:spcAft>
              <a:buNone/>
            </a:pPr>
            <a:r>
              <a:rPr lang="es-US" sz="2000"/>
              <a:t>Kenyan and Tanzanian homozygosity tracts are:</a:t>
            </a:r>
            <a:endParaRPr sz="2000"/>
          </a:p>
          <a:p>
            <a:pPr marL="457200" lvl="0" indent="-342900" algn="l" rtl="0">
              <a:spcBef>
                <a:spcPts val="1300"/>
              </a:spcBef>
              <a:spcAft>
                <a:spcPts val="0"/>
              </a:spcAft>
              <a:buSzPts val="1800"/>
              <a:buChar char="●"/>
            </a:pPr>
            <a:r>
              <a:rPr lang="es-US"/>
              <a:t> </a:t>
            </a:r>
            <a:r>
              <a:rPr lang="es-US" sz="1800"/>
              <a:t>C-14010 LP (red) and LNP G-14010 (blue)</a:t>
            </a:r>
            <a:endParaRPr sz="1800"/>
          </a:p>
          <a:p>
            <a:pPr marL="0" lvl="0" indent="0" algn="l" rtl="0">
              <a:spcBef>
                <a:spcPts val="1300"/>
              </a:spcBef>
              <a:spcAft>
                <a:spcPts val="0"/>
              </a:spcAft>
              <a:buNone/>
            </a:pPr>
            <a:r>
              <a:rPr lang="es-US" sz="2000"/>
              <a:t>Average homozygosity tract length in C/C-14010 homozygotes was 1.8 Mb with max of 3.15 Mb compared to 1,800 bp in G/G-14010 homozygotes</a:t>
            </a:r>
            <a:endParaRPr sz="2000"/>
          </a:p>
          <a:p>
            <a:pPr marL="457200" lvl="0" indent="-355600" algn="l" rtl="0">
              <a:spcBef>
                <a:spcPts val="1300"/>
              </a:spcBef>
              <a:spcAft>
                <a:spcPts val="0"/>
              </a:spcAft>
              <a:buSzPts val="2000"/>
              <a:buChar char="●"/>
            </a:pPr>
            <a:r>
              <a:rPr lang="es-US" sz="2000" b="1"/>
              <a:t>Long stretch of homozygosity (&gt;2 Mb) for haplotypes with C-14010 allele correlate with positive selection</a:t>
            </a:r>
            <a:endParaRPr sz="2000" b="1"/>
          </a:p>
        </p:txBody>
      </p:sp>
      <p:pic>
        <p:nvPicPr>
          <p:cNvPr id="235" name="Google Shape;235;g5af208df58_1_49"/>
          <p:cNvPicPr preferRelativeResize="0"/>
          <p:nvPr/>
        </p:nvPicPr>
        <p:blipFill>
          <a:blip r:embed="rId3">
            <a:alphaModFix/>
          </a:blip>
          <a:stretch>
            <a:fillRect/>
          </a:stretch>
        </p:blipFill>
        <p:spPr>
          <a:xfrm>
            <a:off x="7312675" y="2327177"/>
            <a:ext cx="4117250" cy="31352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g5af208df58_1_55"/>
          <p:cNvSpPr txBox="1">
            <a:spLocks noGrp="1"/>
          </p:cNvSpPr>
          <p:nvPr>
            <p:ph type="title"/>
          </p:nvPr>
        </p:nvSpPr>
        <p:spPr>
          <a:xfrm>
            <a:off x="657224" y="499533"/>
            <a:ext cx="10772700" cy="1658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s-US" sz="3800"/>
              <a:t>Plot Depicting EHH for Ancestral and Derived Alleles for the C/T-13910 SNP Using Unphased Data</a:t>
            </a:r>
            <a:endParaRPr/>
          </a:p>
        </p:txBody>
      </p:sp>
      <p:sp>
        <p:nvSpPr>
          <p:cNvPr id="241" name="Google Shape;241;g5af208df58_1_55"/>
          <p:cNvSpPr txBox="1">
            <a:spLocks noGrp="1"/>
          </p:cNvSpPr>
          <p:nvPr>
            <p:ph type="body" idx="1"/>
          </p:nvPr>
        </p:nvSpPr>
        <p:spPr>
          <a:xfrm>
            <a:off x="676652" y="2011675"/>
            <a:ext cx="6591300" cy="3766200"/>
          </a:xfrm>
          <a:prstGeom prst="rect">
            <a:avLst/>
          </a:prstGeom>
        </p:spPr>
        <p:txBody>
          <a:bodyPr spcFirstLastPara="1" wrap="square" lIns="91425" tIns="45700" rIns="91425" bIns="45700" anchor="t" anchorCtr="0">
            <a:noAutofit/>
          </a:bodyPr>
          <a:lstStyle/>
          <a:p>
            <a:pPr marL="0" lvl="0" indent="0" algn="l" rtl="0">
              <a:spcBef>
                <a:spcPts val="1300"/>
              </a:spcBef>
              <a:spcAft>
                <a:spcPts val="0"/>
              </a:spcAft>
              <a:buClr>
                <a:schemeClr val="dk1"/>
              </a:buClr>
              <a:buSzPts val="1100"/>
              <a:buFont typeface="Arial"/>
              <a:buNone/>
            </a:pPr>
            <a:r>
              <a:rPr lang="es-US"/>
              <a:t>Plotted EHH for 101 genotyped SNPs in Eurasians for individuals homozygous for ancestral (C/C-13910) and derived (T/T-13910) LP-associated alleles</a:t>
            </a:r>
            <a:endParaRPr/>
          </a:p>
          <a:p>
            <a:pPr marL="0" lvl="0" indent="0" algn="l" rtl="0">
              <a:spcBef>
                <a:spcPts val="1300"/>
              </a:spcBef>
              <a:spcAft>
                <a:spcPts val="0"/>
              </a:spcAft>
              <a:buNone/>
            </a:pPr>
            <a:r>
              <a:rPr lang="es-US"/>
              <a:t>European and Asian homozygosity tracts are:</a:t>
            </a:r>
            <a:endParaRPr/>
          </a:p>
          <a:p>
            <a:pPr marL="457200" lvl="0" indent="-342900" algn="l" rtl="0">
              <a:spcBef>
                <a:spcPts val="1300"/>
              </a:spcBef>
              <a:spcAft>
                <a:spcPts val="0"/>
              </a:spcAft>
              <a:buSzPts val="1800"/>
              <a:buChar char="●"/>
            </a:pPr>
            <a:r>
              <a:rPr lang="es-US"/>
              <a:t>T-13910 LP (green) and C-13910 LNP (orange</a:t>
            </a:r>
            <a:endParaRPr/>
          </a:p>
          <a:p>
            <a:pPr marL="0" lvl="0" indent="0" algn="l" rtl="0">
              <a:spcBef>
                <a:spcPts val="1300"/>
              </a:spcBef>
              <a:spcAft>
                <a:spcPts val="0"/>
              </a:spcAft>
              <a:buNone/>
            </a:pPr>
            <a:r>
              <a:rPr lang="es-US" sz="2000"/>
              <a:t>Average homozygosity tract length in T/T-13910 homozygotes was 1.4 Mb with max of 2.1 Mb compared to 1,900 bp in C/C-13910 homozygotes</a:t>
            </a:r>
            <a:endParaRPr sz="2000"/>
          </a:p>
          <a:p>
            <a:pPr marL="457200" lvl="0" indent="-355600" algn="l" rtl="0">
              <a:spcBef>
                <a:spcPts val="1300"/>
              </a:spcBef>
              <a:spcAft>
                <a:spcPts val="0"/>
              </a:spcAft>
              <a:buSzPts val="2000"/>
              <a:buChar char="●"/>
            </a:pPr>
            <a:r>
              <a:rPr lang="es-US" sz="2000" b="1"/>
              <a:t>Long stretch of homozygosity (&gt;2 Mb) for haplotypes with T-13910 allele correlate with positive selection</a:t>
            </a:r>
            <a:endParaRPr sz="2000" b="1"/>
          </a:p>
          <a:p>
            <a:pPr marL="0" lvl="0" indent="0" algn="l" rtl="0">
              <a:spcBef>
                <a:spcPts val="1300"/>
              </a:spcBef>
              <a:spcAft>
                <a:spcPts val="0"/>
              </a:spcAft>
              <a:buNone/>
            </a:pPr>
            <a:endParaRPr/>
          </a:p>
          <a:p>
            <a:pPr marL="0" lvl="0" indent="0" algn="l" rtl="0">
              <a:spcBef>
                <a:spcPts val="1300"/>
              </a:spcBef>
              <a:spcAft>
                <a:spcPts val="0"/>
              </a:spcAft>
              <a:buNone/>
            </a:pPr>
            <a:endParaRPr/>
          </a:p>
        </p:txBody>
      </p:sp>
      <p:pic>
        <p:nvPicPr>
          <p:cNvPr id="242" name="Google Shape;242;g5af208df58_1_55"/>
          <p:cNvPicPr preferRelativeResize="0"/>
          <p:nvPr/>
        </p:nvPicPr>
        <p:blipFill>
          <a:blip r:embed="rId3">
            <a:alphaModFix/>
          </a:blip>
          <a:stretch>
            <a:fillRect/>
          </a:stretch>
        </p:blipFill>
        <p:spPr>
          <a:xfrm>
            <a:off x="7504700" y="2490274"/>
            <a:ext cx="4497901" cy="2614051"/>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5af208df58_1_61"/>
          <p:cNvSpPr txBox="1">
            <a:spLocks noGrp="1"/>
          </p:cNvSpPr>
          <p:nvPr>
            <p:ph type="title"/>
          </p:nvPr>
        </p:nvSpPr>
        <p:spPr>
          <a:xfrm>
            <a:off x="491975" y="499525"/>
            <a:ext cx="11221500" cy="1658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s-US" sz="3600"/>
              <a:t>Decay of Haplotypes for C-14010 in African Subpopulations</a:t>
            </a:r>
            <a:endParaRPr sz="3600"/>
          </a:p>
        </p:txBody>
      </p:sp>
      <p:sp>
        <p:nvSpPr>
          <p:cNvPr id="248" name="Google Shape;248;g5af208df58_1_61"/>
          <p:cNvSpPr txBox="1">
            <a:spLocks noGrp="1"/>
          </p:cNvSpPr>
          <p:nvPr>
            <p:ph type="body" idx="1"/>
          </p:nvPr>
        </p:nvSpPr>
        <p:spPr>
          <a:xfrm>
            <a:off x="676650" y="2011675"/>
            <a:ext cx="6756900" cy="4284000"/>
          </a:xfrm>
          <a:prstGeom prst="rect">
            <a:avLst/>
          </a:prstGeom>
        </p:spPr>
        <p:txBody>
          <a:bodyPr spcFirstLastPara="1" wrap="square" lIns="91425" tIns="45700" rIns="91425" bIns="45700" anchor="t" anchorCtr="0">
            <a:noAutofit/>
          </a:bodyPr>
          <a:lstStyle/>
          <a:p>
            <a:pPr marL="0" lvl="0" indent="0" algn="l" rtl="0">
              <a:spcBef>
                <a:spcPts val="1300"/>
              </a:spcBef>
              <a:spcAft>
                <a:spcPts val="0"/>
              </a:spcAft>
              <a:buNone/>
            </a:pPr>
            <a:r>
              <a:rPr lang="es-US" sz="2000"/>
              <a:t>EHH plotted to observe evidence for selection using phase-inferred data</a:t>
            </a:r>
            <a:endParaRPr sz="2000"/>
          </a:p>
          <a:p>
            <a:pPr marL="0" lvl="0" indent="0" algn="l" rtl="0">
              <a:spcBef>
                <a:spcPts val="1300"/>
              </a:spcBef>
              <a:spcAft>
                <a:spcPts val="0"/>
              </a:spcAft>
              <a:buNone/>
            </a:pPr>
            <a:r>
              <a:rPr lang="es-US" sz="2000"/>
              <a:t>Horizontal lines are haplotypes and SNP positions marked below haplotype plot; plots divided into two parts:</a:t>
            </a:r>
            <a:endParaRPr sz="2000"/>
          </a:p>
          <a:p>
            <a:pPr marL="457200" lvl="0" indent="-355600" algn="l" rtl="0">
              <a:spcBef>
                <a:spcPts val="1300"/>
              </a:spcBef>
              <a:spcAft>
                <a:spcPts val="0"/>
              </a:spcAft>
              <a:buSzPts val="2000"/>
              <a:buChar char="●"/>
            </a:pPr>
            <a:r>
              <a:rPr lang="es-US" sz="2000"/>
              <a:t>Upper: haplotypes with ancestral G-14010 (blue)</a:t>
            </a:r>
            <a:endParaRPr sz="2000"/>
          </a:p>
          <a:p>
            <a:pPr marL="457200" lvl="0" indent="-355600" algn="l" rtl="0">
              <a:spcBef>
                <a:spcPts val="0"/>
              </a:spcBef>
              <a:spcAft>
                <a:spcPts val="0"/>
              </a:spcAft>
              <a:buSzPts val="2000"/>
              <a:buChar char="●"/>
            </a:pPr>
            <a:r>
              <a:rPr lang="es-US" sz="2000"/>
              <a:t>Lower: haplotypes with derived C-14010 (red)</a:t>
            </a:r>
            <a:endParaRPr sz="2000"/>
          </a:p>
          <a:p>
            <a:pPr marL="0" lvl="0" indent="0" algn="l" rtl="0">
              <a:spcBef>
                <a:spcPts val="1300"/>
              </a:spcBef>
              <a:spcAft>
                <a:spcPts val="0"/>
              </a:spcAft>
              <a:buNone/>
            </a:pPr>
            <a:r>
              <a:rPr lang="es-US" sz="2000"/>
              <a:t>For a given SNP, adjacent haplotypes with same color carry identical genotypes everywhere between that SNP and central (selected) site.</a:t>
            </a:r>
            <a:endParaRPr sz="2000"/>
          </a:p>
          <a:p>
            <a:pPr marL="0" lvl="0" indent="0" algn="l" rtl="0">
              <a:spcBef>
                <a:spcPts val="1300"/>
              </a:spcBef>
              <a:spcAft>
                <a:spcPts val="0"/>
              </a:spcAft>
              <a:buClr>
                <a:schemeClr val="dk1"/>
              </a:buClr>
              <a:buSzPts val="1100"/>
              <a:buFont typeface="Arial"/>
              <a:buNone/>
            </a:pPr>
            <a:r>
              <a:rPr lang="es-US" sz="2000"/>
              <a:t>EHH surrounding C-14010 (red)  extended as far as </a:t>
            </a:r>
            <a:r>
              <a:rPr lang="es-US" sz="2000" b="1"/>
              <a:t>2.18-2.90 Mb </a:t>
            </a:r>
            <a:r>
              <a:rPr lang="es-US" sz="2000"/>
              <a:t>in individual African populations, which is </a:t>
            </a:r>
            <a:r>
              <a:rPr lang="es-US" sz="2000" b="1"/>
              <a:t>consistent with positive selection increasing frequency of chromosomes with C-14010 allele</a:t>
            </a:r>
            <a:endParaRPr sz="2000" b="1"/>
          </a:p>
        </p:txBody>
      </p:sp>
      <p:pic>
        <p:nvPicPr>
          <p:cNvPr id="249" name="Google Shape;249;g5af208df58_1_61"/>
          <p:cNvPicPr preferRelativeResize="0"/>
          <p:nvPr/>
        </p:nvPicPr>
        <p:blipFill>
          <a:blip r:embed="rId3">
            <a:alphaModFix/>
          </a:blip>
          <a:stretch>
            <a:fillRect/>
          </a:stretch>
        </p:blipFill>
        <p:spPr>
          <a:xfrm>
            <a:off x="7433575" y="2678750"/>
            <a:ext cx="4129751" cy="3390901"/>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g5af208df58_1_67"/>
          <p:cNvSpPr txBox="1">
            <a:spLocks noGrp="1"/>
          </p:cNvSpPr>
          <p:nvPr>
            <p:ph type="title"/>
          </p:nvPr>
        </p:nvSpPr>
        <p:spPr>
          <a:xfrm>
            <a:off x="657224" y="499533"/>
            <a:ext cx="10772700" cy="1658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s-US" sz="3800"/>
              <a:t>Decay of EHH for C-14010 in African Subpopulations</a:t>
            </a:r>
            <a:endParaRPr/>
          </a:p>
        </p:txBody>
      </p:sp>
      <p:sp>
        <p:nvSpPr>
          <p:cNvPr id="255" name="Google Shape;255;g5af208df58_1_67"/>
          <p:cNvSpPr txBox="1">
            <a:spLocks noGrp="1"/>
          </p:cNvSpPr>
          <p:nvPr>
            <p:ph type="body" idx="1"/>
          </p:nvPr>
        </p:nvSpPr>
        <p:spPr>
          <a:xfrm>
            <a:off x="509400" y="2011675"/>
            <a:ext cx="7829700" cy="3766200"/>
          </a:xfrm>
          <a:prstGeom prst="rect">
            <a:avLst/>
          </a:prstGeom>
        </p:spPr>
        <p:txBody>
          <a:bodyPr spcFirstLastPara="1" wrap="square" lIns="91425" tIns="45700" rIns="91425" bIns="45700" anchor="t" anchorCtr="0">
            <a:noAutofit/>
          </a:bodyPr>
          <a:lstStyle/>
          <a:p>
            <a:pPr marL="0" lvl="0" indent="0" algn="l" rtl="0">
              <a:spcBef>
                <a:spcPts val="1300"/>
              </a:spcBef>
              <a:spcAft>
                <a:spcPts val="0"/>
              </a:spcAft>
              <a:buNone/>
            </a:pPr>
            <a:r>
              <a:rPr lang="es-US"/>
              <a:t>EHH for C-14010 allele in African subpopulations over physical distance</a:t>
            </a:r>
            <a:endParaRPr/>
          </a:p>
          <a:p>
            <a:pPr marL="0" lvl="0" indent="0" algn="l" rtl="0">
              <a:spcBef>
                <a:spcPts val="1300"/>
              </a:spcBef>
              <a:spcAft>
                <a:spcPts val="0"/>
              </a:spcAft>
              <a:buNone/>
            </a:pPr>
            <a:r>
              <a:rPr lang="es-US"/>
              <a:t>In each, </a:t>
            </a:r>
            <a:r>
              <a:rPr lang="es-US" b="1"/>
              <a:t>decay</a:t>
            </a:r>
            <a:r>
              <a:rPr lang="es-US"/>
              <a:t> of haplotype homozygosity for </a:t>
            </a:r>
            <a:r>
              <a:rPr lang="es-US" b="1"/>
              <a:t>ancestral allele (blue) occurs more quickly than for derived allele (red)</a:t>
            </a:r>
            <a:endParaRPr/>
          </a:p>
          <a:p>
            <a:pPr marL="0" lvl="0" indent="0" algn="l" rtl="0">
              <a:spcBef>
                <a:spcPts val="1300"/>
              </a:spcBef>
              <a:spcAft>
                <a:spcPts val="0"/>
              </a:spcAft>
              <a:buNone/>
            </a:pPr>
            <a:r>
              <a:rPr lang="es-US"/>
              <a:t>Result expected, as </a:t>
            </a:r>
            <a:r>
              <a:rPr lang="es-US" b="1"/>
              <a:t>positive selection acting on haplotypes containing derived allele</a:t>
            </a:r>
            <a:endParaRPr b="1"/>
          </a:p>
        </p:txBody>
      </p:sp>
      <p:pic>
        <p:nvPicPr>
          <p:cNvPr id="256" name="Google Shape;256;g5af208df58_1_67"/>
          <p:cNvPicPr preferRelativeResize="0"/>
          <p:nvPr/>
        </p:nvPicPr>
        <p:blipFill>
          <a:blip r:embed="rId3">
            <a:alphaModFix/>
          </a:blip>
          <a:stretch>
            <a:fillRect/>
          </a:stretch>
        </p:blipFill>
        <p:spPr>
          <a:xfrm>
            <a:off x="8267325" y="1884675"/>
            <a:ext cx="3223769" cy="3893200"/>
          </a:xfrm>
          <a:prstGeom prst="rect">
            <a:avLst/>
          </a:prstGeom>
          <a:noFill/>
          <a:ln>
            <a:noFill/>
          </a:ln>
        </p:spPr>
      </p:pic>
      <p:sp>
        <p:nvSpPr>
          <p:cNvPr id="257" name="Google Shape;257;g5af208df58_1_67"/>
          <p:cNvSpPr txBox="1"/>
          <p:nvPr/>
        </p:nvSpPr>
        <p:spPr>
          <a:xfrm>
            <a:off x="8396825" y="6021925"/>
            <a:ext cx="3323100" cy="656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s-US" sz="1100">
                <a:solidFill>
                  <a:schemeClr val="dk1"/>
                </a:solidFill>
                <a:latin typeface="Calibri"/>
                <a:ea typeface="Calibri"/>
                <a:cs typeface="Calibri"/>
                <a:sym typeface="Calibri"/>
              </a:rPr>
              <a:t>AA: Afro-Asiatic language family; NK: Niger-Kordofanian; NS: Nilo-Saharan; SW: Sandawe.</a:t>
            </a:r>
            <a:endParaRPr sz="1100">
              <a:solidFill>
                <a:schemeClr val="dk1"/>
              </a:solidFill>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g5af208df58_1_73"/>
          <p:cNvSpPr txBox="1">
            <a:spLocks noGrp="1"/>
          </p:cNvSpPr>
          <p:nvPr>
            <p:ph type="title"/>
          </p:nvPr>
        </p:nvSpPr>
        <p:spPr>
          <a:xfrm>
            <a:off x="657224" y="499533"/>
            <a:ext cx="10772700" cy="16581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s-US" sz="3800"/>
              <a:t>EHH Statistics and Estimates of Age of the C-14010 Allele and Selection Coefficients</a:t>
            </a:r>
            <a:endParaRPr sz="3800"/>
          </a:p>
        </p:txBody>
      </p:sp>
      <p:sp>
        <p:nvSpPr>
          <p:cNvPr id="263" name="Google Shape;263;g5af208df58_1_73"/>
          <p:cNvSpPr txBox="1">
            <a:spLocks noGrp="1"/>
          </p:cNvSpPr>
          <p:nvPr>
            <p:ph type="body" idx="1"/>
          </p:nvPr>
        </p:nvSpPr>
        <p:spPr>
          <a:xfrm>
            <a:off x="666675" y="1895249"/>
            <a:ext cx="10753800" cy="2306100"/>
          </a:xfrm>
          <a:prstGeom prst="rect">
            <a:avLst/>
          </a:prstGeom>
        </p:spPr>
        <p:txBody>
          <a:bodyPr spcFirstLastPara="1" wrap="square" lIns="91425" tIns="45700" rIns="91425" bIns="45700" anchor="t" anchorCtr="0">
            <a:noAutofit/>
          </a:bodyPr>
          <a:lstStyle/>
          <a:p>
            <a:pPr marL="0" lvl="0" indent="0" algn="l" rtl="0">
              <a:spcBef>
                <a:spcPts val="1300"/>
              </a:spcBef>
              <a:spcAft>
                <a:spcPts val="0"/>
              </a:spcAft>
              <a:buNone/>
            </a:pPr>
            <a:r>
              <a:rPr lang="es-US" sz="2000">
                <a:solidFill>
                  <a:schemeClr val="dk1"/>
                </a:solidFill>
              </a:rPr>
              <a:t>The observed, </a:t>
            </a:r>
            <a:r>
              <a:rPr lang="es-US" sz="2000" b="1">
                <a:solidFill>
                  <a:schemeClr val="dk1"/>
                </a:solidFill>
              </a:rPr>
              <a:t>oldest age estimates of the C-14010 allele</a:t>
            </a:r>
            <a:r>
              <a:rPr lang="es-US" sz="2000">
                <a:solidFill>
                  <a:schemeClr val="dk1"/>
                </a:solidFill>
              </a:rPr>
              <a:t> in various ethnic groups.</a:t>
            </a:r>
            <a:endParaRPr sz="2000">
              <a:solidFill>
                <a:schemeClr val="dk1"/>
              </a:solidFill>
            </a:endParaRPr>
          </a:p>
          <a:p>
            <a:pPr marL="457200" lvl="0" indent="-342900" algn="l" rtl="0">
              <a:spcBef>
                <a:spcPts val="1300"/>
              </a:spcBef>
              <a:spcAft>
                <a:spcPts val="0"/>
              </a:spcAft>
              <a:buClr>
                <a:schemeClr val="dk1"/>
              </a:buClr>
              <a:buSzPts val="1800"/>
              <a:buFont typeface="Calibri"/>
              <a:buChar char="●"/>
            </a:pPr>
            <a:r>
              <a:rPr lang="es-US" sz="1800">
                <a:solidFill>
                  <a:schemeClr val="dk1"/>
                </a:solidFill>
              </a:rPr>
              <a:t>The variant occurred </a:t>
            </a:r>
            <a:r>
              <a:rPr lang="es-US" sz="1800" b="1"/>
              <a:t>~</a:t>
            </a:r>
            <a:r>
              <a:rPr lang="es-US" sz="1800" b="1">
                <a:solidFill>
                  <a:schemeClr val="dk1"/>
                </a:solidFill>
              </a:rPr>
              <a:t>6,000-7,000 years</a:t>
            </a:r>
            <a:r>
              <a:rPr lang="es-US" sz="1800">
                <a:solidFill>
                  <a:schemeClr val="dk1"/>
                </a:solidFill>
              </a:rPr>
              <a:t> in the Kenya-Nilo Saharan and Tanzania-Afro-Asiatic populations.</a:t>
            </a:r>
            <a:endParaRPr sz="1800">
              <a:solidFill>
                <a:schemeClr val="dk1"/>
              </a:solidFill>
            </a:endParaRPr>
          </a:p>
          <a:p>
            <a:pPr marL="457200" lvl="0" indent="-342900" algn="l" rtl="0">
              <a:spcBef>
                <a:spcPts val="0"/>
              </a:spcBef>
              <a:spcAft>
                <a:spcPts val="0"/>
              </a:spcAft>
              <a:buClr>
                <a:schemeClr val="dk1"/>
              </a:buClr>
              <a:buSzPts val="1800"/>
              <a:buFont typeface="Calibri"/>
              <a:buChar char="●"/>
            </a:pPr>
            <a:r>
              <a:rPr lang="es-US" sz="1800">
                <a:solidFill>
                  <a:schemeClr val="dk1"/>
                </a:solidFill>
              </a:rPr>
              <a:t>There is a low frequency in the old age estimate of the Tanzania-Sandawe population.</a:t>
            </a:r>
            <a:endParaRPr sz="1800">
              <a:solidFill>
                <a:schemeClr val="dk1"/>
              </a:solidFill>
            </a:endParaRPr>
          </a:p>
          <a:p>
            <a:pPr marL="0" lvl="0" indent="0" algn="l" rtl="0">
              <a:spcBef>
                <a:spcPts val="1300"/>
              </a:spcBef>
              <a:spcAft>
                <a:spcPts val="0"/>
              </a:spcAft>
              <a:buNone/>
            </a:pPr>
            <a:r>
              <a:rPr lang="es-US" sz="2000">
                <a:solidFill>
                  <a:schemeClr val="dk1"/>
                </a:solidFill>
              </a:rPr>
              <a:t>The varying data cannot distinguish whether this SNP first arose in the </a:t>
            </a:r>
            <a:r>
              <a:rPr lang="es-US" sz="2000" b="1">
                <a:solidFill>
                  <a:schemeClr val="dk1"/>
                </a:solidFill>
              </a:rPr>
              <a:t>Cushitic-speaking Afro-Asiatic</a:t>
            </a:r>
            <a:r>
              <a:rPr lang="es-US" sz="2000">
                <a:solidFill>
                  <a:schemeClr val="dk1"/>
                </a:solidFill>
              </a:rPr>
              <a:t> populations or in the </a:t>
            </a:r>
            <a:r>
              <a:rPr lang="es-US" sz="2000" b="1">
                <a:solidFill>
                  <a:schemeClr val="dk1"/>
                </a:solidFill>
              </a:rPr>
              <a:t>Nilotic-speaking Nilo-Saharan</a:t>
            </a:r>
            <a:r>
              <a:rPr lang="es-US" sz="2000">
                <a:solidFill>
                  <a:schemeClr val="dk1"/>
                </a:solidFill>
              </a:rPr>
              <a:t> populations.</a:t>
            </a:r>
            <a:r>
              <a:rPr lang="es-US" sz="1800">
                <a:solidFill>
                  <a:schemeClr val="dk1"/>
                </a:solidFill>
              </a:rPr>
              <a:t>				</a:t>
            </a:r>
            <a:endParaRPr sz="1800">
              <a:solidFill>
                <a:schemeClr val="dk1"/>
              </a:solidFill>
            </a:endParaRPr>
          </a:p>
          <a:p>
            <a:pPr marL="457200" lvl="0" indent="-342900" algn="l" rtl="0">
              <a:spcBef>
                <a:spcPts val="1300"/>
              </a:spcBef>
              <a:spcAft>
                <a:spcPts val="0"/>
              </a:spcAft>
              <a:buClr>
                <a:schemeClr val="dk1"/>
              </a:buClr>
              <a:buSzPts val="1800"/>
              <a:buFont typeface="Calibri"/>
              <a:buChar char="●"/>
            </a:pPr>
            <a:r>
              <a:rPr lang="es-US" sz="1800">
                <a:solidFill>
                  <a:schemeClr val="dk1"/>
                </a:solidFill>
              </a:rPr>
              <a:t>These results are consistent with both </a:t>
            </a:r>
            <a:r>
              <a:rPr lang="es-US" sz="1800" b="1">
                <a:solidFill>
                  <a:schemeClr val="dk1"/>
                </a:solidFill>
              </a:rPr>
              <a:t>linguistic and genetic data</a:t>
            </a:r>
            <a:r>
              <a:rPr lang="es-US" sz="1800">
                <a:solidFill>
                  <a:schemeClr val="dk1"/>
                </a:solidFill>
              </a:rPr>
              <a:t>.</a:t>
            </a:r>
            <a:endParaRPr sz="1800">
              <a:solidFill>
                <a:schemeClr val="dk1"/>
              </a:solidFill>
            </a:endParaRPr>
          </a:p>
        </p:txBody>
      </p:sp>
      <p:pic>
        <p:nvPicPr>
          <p:cNvPr id="264" name="Google Shape;264;g5af208df58_1_73"/>
          <p:cNvPicPr preferRelativeResize="0"/>
          <p:nvPr/>
        </p:nvPicPr>
        <p:blipFill>
          <a:blip r:embed="rId3">
            <a:alphaModFix/>
          </a:blip>
          <a:stretch>
            <a:fillRect/>
          </a:stretch>
        </p:blipFill>
        <p:spPr>
          <a:xfrm>
            <a:off x="2237800" y="4317775"/>
            <a:ext cx="7716407" cy="2420150"/>
          </a:xfrm>
          <a:prstGeom prst="rect">
            <a:avLst/>
          </a:prstGeom>
          <a:noFill/>
          <a:ln>
            <a:noFill/>
          </a:ln>
        </p:spPr>
      </p:pic>
      <p:sp>
        <p:nvSpPr>
          <p:cNvPr id="265" name="Google Shape;265;g5af208df58_1_73"/>
          <p:cNvSpPr/>
          <p:nvPr/>
        </p:nvSpPr>
        <p:spPr>
          <a:xfrm>
            <a:off x="2237800" y="5213375"/>
            <a:ext cx="933900" cy="4056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g5af208df58_1_73"/>
          <p:cNvSpPr/>
          <p:nvPr/>
        </p:nvSpPr>
        <p:spPr>
          <a:xfrm>
            <a:off x="6820275" y="5213375"/>
            <a:ext cx="3069300" cy="4056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19"/>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3800"/>
              <a:buFont typeface="Calibri"/>
              <a:buNone/>
            </a:pPr>
            <a:r>
              <a:rPr lang="es-US" sz="3800"/>
              <a:t>Revisiting the Goals of the Study</a:t>
            </a:r>
            <a:endParaRPr sz="3800"/>
          </a:p>
        </p:txBody>
      </p:sp>
      <p:sp>
        <p:nvSpPr>
          <p:cNvPr id="272" name="Google Shape;272;p19"/>
          <p:cNvSpPr txBox="1">
            <a:spLocks noGrp="1"/>
          </p:cNvSpPr>
          <p:nvPr>
            <p:ph type="body" idx="1"/>
          </p:nvPr>
        </p:nvSpPr>
        <p:spPr>
          <a:xfrm>
            <a:off x="676656" y="2011680"/>
            <a:ext cx="10753725" cy="3766185"/>
          </a:xfrm>
          <a:prstGeom prst="rect">
            <a:avLst/>
          </a:prstGeom>
          <a:noFill/>
          <a:ln>
            <a:noFill/>
          </a:ln>
        </p:spPr>
        <p:txBody>
          <a:bodyPr spcFirstLastPara="1" wrap="square" lIns="91425" tIns="45700" rIns="91425" bIns="45700" anchor="t" anchorCtr="0">
            <a:normAutofit/>
          </a:bodyPr>
          <a:lstStyle/>
          <a:p>
            <a:pPr marL="457200" lvl="0" indent="-419100" algn="ctr" rtl="0">
              <a:spcBef>
                <a:spcPts val="0"/>
              </a:spcBef>
              <a:spcAft>
                <a:spcPts val="0"/>
              </a:spcAft>
              <a:buSzPts val="3000"/>
              <a:buChar char=" "/>
            </a:pPr>
            <a:endParaRPr sz="3000"/>
          </a:p>
          <a:p>
            <a:pPr marL="457200" lvl="0" indent="-419100" algn="ctr" rtl="0">
              <a:spcBef>
                <a:spcPts val="0"/>
              </a:spcBef>
              <a:spcAft>
                <a:spcPts val="0"/>
              </a:spcAft>
              <a:buSzPts val="3000"/>
              <a:buChar char=" "/>
            </a:pPr>
            <a:r>
              <a:rPr lang="es-US" sz="3000"/>
              <a:t>The goal of this experiment was to </a:t>
            </a:r>
            <a:r>
              <a:rPr lang="es-US" sz="3000" b="1"/>
              <a:t>identify the SNPs that are causing LP in the different African populations</a:t>
            </a:r>
            <a:r>
              <a:rPr lang="es-US" sz="3000"/>
              <a:t>, how they are </a:t>
            </a:r>
            <a:r>
              <a:rPr lang="es-US" sz="3000" b="1"/>
              <a:t>geographically distributed</a:t>
            </a:r>
            <a:r>
              <a:rPr lang="es-US" sz="3000"/>
              <a:t>, the </a:t>
            </a:r>
            <a:r>
              <a:rPr lang="es-US" sz="3000" b="1"/>
              <a:t>frequency</a:t>
            </a:r>
            <a:r>
              <a:rPr lang="es-US" sz="3000"/>
              <a:t> in which they are found, and </a:t>
            </a:r>
            <a:r>
              <a:rPr lang="es-US" sz="3000" b="1"/>
              <a:t>when they arose</a:t>
            </a:r>
            <a:r>
              <a:rPr lang="es-US" sz="3000"/>
              <a:t>.</a:t>
            </a:r>
            <a:endParaRPr sz="30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20"/>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3800"/>
              <a:buFont typeface="Calibri"/>
              <a:buNone/>
            </a:pPr>
            <a:r>
              <a:rPr lang="es-US" sz="3800"/>
              <a:t>Key Findings</a:t>
            </a:r>
            <a:endParaRPr sz="3800"/>
          </a:p>
        </p:txBody>
      </p:sp>
      <p:sp>
        <p:nvSpPr>
          <p:cNvPr id="278" name="Google Shape;278;p20"/>
          <p:cNvSpPr txBox="1">
            <a:spLocks noGrp="1"/>
          </p:cNvSpPr>
          <p:nvPr>
            <p:ph type="body" idx="1"/>
          </p:nvPr>
        </p:nvSpPr>
        <p:spPr>
          <a:xfrm>
            <a:off x="676656" y="2011680"/>
            <a:ext cx="10753725" cy="3766185"/>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15000"/>
              </a:lnSpc>
              <a:spcBef>
                <a:spcPts val="0"/>
              </a:spcBef>
              <a:spcAft>
                <a:spcPts val="0"/>
              </a:spcAft>
              <a:buNone/>
            </a:pPr>
            <a:r>
              <a:rPr lang="es-US" sz="2000" b="1">
                <a:solidFill>
                  <a:srgbClr val="000000"/>
                </a:solidFill>
              </a:rPr>
              <a:t>Modification of LCT expression</a:t>
            </a:r>
            <a:r>
              <a:rPr lang="es-US" sz="2000">
                <a:solidFill>
                  <a:srgbClr val="000000"/>
                </a:solidFill>
              </a:rPr>
              <a:t> and the recent ancestral adaptation to milk consumption emphasizes the importance of regulatory mutations.</a:t>
            </a:r>
            <a:endParaRPr sz="2000">
              <a:solidFill>
                <a:srgbClr val="000000"/>
              </a:solidFill>
            </a:endParaRPr>
          </a:p>
          <a:p>
            <a:pPr marL="0" lvl="0" indent="0" algn="l" rtl="0">
              <a:lnSpc>
                <a:spcPct val="115000"/>
              </a:lnSpc>
              <a:spcBef>
                <a:spcPts val="0"/>
              </a:spcBef>
              <a:spcAft>
                <a:spcPts val="0"/>
              </a:spcAft>
              <a:buNone/>
            </a:pPr>
            <a:endParaRPr sz="2000">
              <a:solidFill>
                <a:srgbClr val="000000"/>
              </a:solidFill>
            </a:endParaRPr>
          </a:p>
          <a:p>
            <a:pPr marL="0" lvl="0" indent="0" algn="l" rtl="0">
              <a:lnSpc>
                <a:spcPct val="115000"/>
              </a:lnSpc>
              <a:spcBef>
                <a:spcPts val="0"/>
              </a:spcBef>
              <a:spcAft>
                <a:spcPts val="0"/>
              </a:spcAft>
              <a:buNone/>
            </a:pPr>
            <a:r>
              <a:rPr lang="es-US" sz="2000">
                <a:solidFill>
                  <a:srgbClr val="000000"/>
                </a:solidFill>
              </a:rPr>
              <a:t>Chromosomes with the </a:t>
            </a:r>
            <a:r>
              <a:rPr lang="es-US" sz="2000" b="1">
                <a:solidFill>
                  <a:srgbClr val="000000"/>
                </a:solidFill>
              </a:rPr>
              <a:t>C-14010 allele have rapidly risen to high frequency</a:t>
            </a:r>
            <a:r>
              <a:rPr lang="es-US" sz="2000">
                <a:solidFill>
                  <a:srgbClr val="000000"/>
                </a:solidFill>
              </a:rPr>
              <a:t> in East African populations owing to positive selection.</a:t>
            </a:r>
            <a:endParaRPr sz="2000">
              <a:solidFill>
                <a:srgbClr val="000000"/>
              </a:solidFill>
            </a:endParaRPr>
          </a:p>
          <a:p>
            <a:pPr marL="0" lvl="0" indent="0" algn="l" rtl="0">
              <a:lnSpc>
                <a:spcPct val="115000"/>
              </a:lnSpc>
              <a:spcBef>
                <a:spcPts val="0"/>
              </a:spcBef>
              <a:spcAft>
                <a:spcPts val="0"/>
              </a:spcAft>
              <a:buNone/>
            </a:pPr>
            <a:endParaRPr sz="2000">
              <a:solidFill>
                <a:srgbClr val="000000"/>
              </a:solidFill>
            </a:endParaRPr>
          </a:p>
          <a:p>
            <a:pPr marL="0" lvl="0" indent="0" algn="l" rtl="0">
              <a:lnSpc>
                <a:spcPct val="115000"/>
              </a:lnSpc>
              <a:spcBef>
                <a:spcPts val="0"/>
              </a:spcBef>
              <a:spcAft>
                <a:spcPts val="0"/>
              </a:spcAft>
              <a:buNone/>
            </a:pPr>
            <a:r>
              <a:rPr lang="es-US" sz="2000">
                <a:solidFill>
                  <a:srgbClr val="000000"/>
                </a:solidFill>
              </a:rPr>
              <a:t>G-13915 and G-13907 are probable candidate LCT regulatory mutations.</a:t>
            </a:r>
            <a:endParaRPr sz="2000">
              <a:solidFill>
                <a:srgbClr val="000000"/>
              </a:solidFill>
            </a:endParaRPr>
          </a:p>
          <a:p>
            <a:pPr marL="0" lvl="0" indent="0" algn="l" rtl="0">
              <a:lnSpc>
                <a:spcPct val="115000"/>
              </a:lnSpc>
              <a:spcBef>
                <a:spcPts val="0"/>
              </a:spcBef>
              <a:spcAft>
                <a:spcPts val="0"/>
              </a:spcAft>
              <a:buNone/>
            </a:pPr>
            <a:endParaRPr sz="2000">
              <a:solidFill>
                <a:srgbClr val="000000"/>
              </a:solidFill>
            </a:endParaRPr>
          </a:p>
          <a:p>
            <a:pPr marL="0" lvl="0" indent="0" algn="l" rtl="0">
              <a:lnSpc>
                <a:spcPct val="115000"/>
              </a:lnSpc>
              <a:spcBef>
                <a:spcPts val="0"/>
              </a:spcBef>
              <a:spcAft>
                <a:spcPts val="0"/>
              </a:spcAft>
              <a:buNone/>
            </a:pPr>
            <a:r>
              <a:rPr lang="es-US" sz="2000">
                <a:solidFill>
                  <a:srgbClr val="000000"/>
                </a:solidFill>
              </a:rPr>
              <a:t>The distinct causal variants evolved independently in European and African populations owing to </a:t>
            </a:r>
            <a:r>
              <a:rPr lang="es-US" sz="2000" b="1">
                <a:solidFill>
                  <a:srgbClr val="000000"/>
                </a:solidFill>
              </a:rPr>
              <a:t>convergent evolution in response to a strong selective force</a:t>
            </a:r>
            <a:r>
              <a:rPr lang="es-US" sz="2000">
                <a:solidFill>
                  <a:srgbClr val="000000"/>
                </a:solidFill>
              </a:rPr>
              <a:t>.</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s-US" sz="2000">
                <a:solidFill>
                  <a:srgbClr val="000000"/>
                </a:solidFill>
              </a:rPr>
              <a:t>It is probable that there are </a:t>
            </a:r>
            <a:r>
              <a:rPr lang="es-US" sz="2000" b="1">
                <a:solidFill>
                  <a:srgbClr val="000000"/>
                </a:solidFill>
              </a:rPr>
              <a:t>more LP associated variants in Africans.</a:t>
            </a:r>
            <a:endParaRPr sz="2000" b="1">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3"/>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3800"/>
              <a:buFont typeface="Calibri"/>
              <a:buNone/>
            </a:pPr>
            <a:r>
              <a:rPr lang="es-US" sz="3800"/>
              <a:t>Outline of Background</a:t>
            </a:r>
            <a:endParaRPr sz="3800"/>
          </a:p>
        </p:txBody>
      </p:sp>
      <p:sp>
        <p:nvSpPr>
          <p:cNvPr id="99" name="Google Shape;99;p3"/>
          <p:cNvSpPr txBox="1">
            <a:spLocks noGrp="1"/>
          </p:cNvSpPr>
          <p:nvPr>
            <p:ph type="body" idx="1"/>
          </p:nvPr>
        </p:nvSpPr>
        <p:spPr>
          <a:xfrm>
            <a:off x="676656" y="2011680"/>
            <a:ext cx="10753725" cy="3766185"/>
          </a:xfrm>
          <a:prstGeom prst="rect">
            <a:avLst/>
          </a:prstGeom>
          <a:noFill/>
          <a:ln>
            <a:noFill/>
          </a:ln>
        </p:spPr>
        <p:txBody>
          <a:bodyPr spcFirstLastPara="1" wrap="square" lIns="91425" tIns="45700" rIns="91425" bIns="45700" anchor="t" anchorCtr="0">
            <a:normAutofit/>
          </a:bodyPr>
          <a:lstStyle/>
          <a:p>
            <a:pPr marL="0" lvl="0" indent="0" algn="l" rtl="0">
              <a:lnSpc>
                <a:spcPct val="85000"/>
              </a:lnSpc>
              <a:spcBef>
                <a:spcPts val="0"/>
              </a:spcBef>
              <a:spcAft>
                <a:spcPts val="0"/>
              </a:spcAft>
              <a:buNone/>
            </a:pPr>
            <a:r>
              <a:rPr lang="es-US" sz="2800" b="1"/>
              <a:t>Introduction to the </a:t>
            </a:r>
            <a:r>
              <a:rPr lang="es-US" sz="2800" b="1" i="1"/>
              <a:t>LCT</a:t>
            </a:r>
            <a:r>
              <a:rPr lang="es-US" sz="2800" b="1"/>
              <a:t> gene and lactose intolerance</a:t>
            </a:r>
            <a:endParaRPr/>
          </a:p>
          <a:p>
            <a:pPr marL="0" lvl="0" indent="0" algn="l" rtl="0">
              <a:lnSpc>
                <a:spcPct val="85000"/>
              </a:lnSpc>
              <a:spcBef>
                <a:spcPts val="1300"/>
              </a:spcBef>
              <a:spcAft>
                <a:spcPts val="0"/>
              </a:spcAft>
              <a:buNone/>
            </a:pPr>
            <a:r>
              <a:rPr lang="es-US" sz="2800">
                <a:solidFill>
                  <a:srgbClr val="7F7F7F"/>
                </a:solidFill>
              </a:rPr>
              <a:t>Lactase Persistence in Europeans</a:t>
            </a:r>
            <a:endParaRPr/>
          </a:p>
          <a:p>
            <a:pPr marL="0" lvl="0" indent="0" algn="l" rtl="0">
              <a:lnSpc>
                <a:spcPct val="85000"/>
              </a:lnSpc>
              <a:spcBef>
                <a:spcPts val="1300"/>
              </a:spcBef>
              <a:spcAft>
                <a:spcPts val="0"/>
              </a:spcAft>
              <a:buNone/>
            </a:pPr>
            <a:r>
              <a:rPr lang="es-US" sz="2800">
                <a:solidFill>
                  <a:srgbClr val="7F7F7F"/>
                </a:solidFill>
              </a:rPr>
              <a:t>Limitations of Previous Studies</a:t>
            </a:r>
            <a:endParaRPr sz="2800">
              <a:solidFill>
                <a:srgbClr val="7F7F7F"/>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21"/>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3800"/>
              <a:buFont typeface="Calibri"/>
              <a:buNone/>
            </a:pPr>
            <a:r>
              <a:rPr lang="es-US" sz="3800"/>
              <a:t>Future Experiments</a:t>
            </a:r>
            <a:endParaRPr sz="3800"/>
          </a:p>
        </p:txBody>
      </p:sp>
      <p:sp>
        <p:nvSpPr>
          <p:cNvPr id="284" name="Google Shape;284;p21"/>
          <p:cNvSpPr txBox="1">
            <a:spLocks noGrp="1"/>
          </p:cNvSpPr>
          <p:nvPr>
            <p:ph type="body" idx="1"/>
          </p:nvPr>
        </p:nvSpPr>
        <p:spPr>
          <a:xfrm>
            <a:off x="676656" y="2011680"/>
            <a:ext cx="10753725" cy="3766185"/>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0"/>
              </a:spcBef>
              <a:spcAft>
                <a:spcPts val="0"/>
              </a:spcAft>
              <a:buClr>
                <a:schemeClr val="dk1"/>
              </a:buClr>
              <a:buSzPts val="1100"/>
              <a:buFont typeface="Arial"/>
              <a:buNone/>
            </a:pPr>
            <a:r>
              <a:rPr lang="es-US" sz="2000">
                <a:solidFill>
                  <a:schemeClr val="dk1"/>
                </a:solidFill>
              </a:rPr>
              <a:t>Further work should use </a:t>
            </a:r>
            <a:r>
              <a:rPr lang="es-US" sz="2000" b="1">
                <a:solidFill>
                  <a:schemeClr val="dk1"/>
                </a:solidFill>
              </a:rPr>
              <a:t>larger sample sizes</a:t>
            </a:r>
            <a:r>
              <a:rPr lang="es-US" sz="2000">
                <a:solidFill>
                  <a:schemeClr val="dk1"/>
                </a:solidFill>
              </a:rPr>
              <a:t> from populations containing the SNPs to test for an association with the LP trait.</a:t>
            </a:r>
            <a:endParaRPr sz="2000">
              <a:solidFill>
                <a:schemeClr val="dk1"/>
              </a:solidFill>
            </a:endParaRPr>
          </a:p>
          <a:p>
            <a:pPr marL="457200" lvl="0" indent="-342900" algn="l" rtl="0">
              <a:lnSpc>
                <a:spcPct val="115000"/>
              </a:lnSpc>
              <a:spcBef>
                <a:spcPts val="0"/>
              </a:spcBef>
              <a:spcAft>
                <a:spcPts val="0"/>
              </a:spcAft>
              <a:buClr>
                <a:schemeClr val="dk1"/>
              </a:buClr>
              <a:buSzPts val="1800"/>
              <a:buFont typeface="Calibri"/>
              <a:buChar char="●"/>
            </a:pPr>
            <a:r>
              <a:rPr lang="es-US" sz="1800">
                <a:solidFill>
                  <a:schemeClr val="dk1"/>
                </a:solidFill>
              </a:rPr>
              <a:t>Need to rule out </a:t>
            </a:r>
            <a:r>
              <a:rPr lang="es-US" sz="1800" b="1">
                <a:solidFill>
                  <a:schemeClr val="dk1"/>
                </a:solidFill>
              </a:rPr>
              <a:t>linkage disequilibrium</a:t>
            </a:r>
            <a:r>
              <a:rPr lang="es-US" sz="1800">
                <a:solidFill>
                  <a:schemeClr val="dk1"/>
                </a:solidFill>
              </a:rPr>
              <a:t> with a different SNP.</a:t>
            </a:r>
            <a:endParaRPr sz="1800">
              <a:solidFill>
                <a:schemeClr val="dk1"/>
              </a:solidFill>
            </a:endParaRPr>
          </a:p>
          <a:p>
            <a:pPr marL="0" lvl="0" indent="0" algn="l" rtl="0">
              <a:lnSpc>
                <a:spcPct val="115000"/>
              </a:lnSpc>
              <a:spcBef>
                <a:spcPts val="0"/>
              </a:spcBef>
              <a:spcAft>
                <a:spcPts val="0"/>
              </a:spcAft>
              <a:buNone/>
            </a:pPr>
            <a:endParaRPr sz="1800">
              <a:solidFill>
                <a:schemeClr val="dk1"/>
              </a:solidFill>
            </a:endParaRPr>
          </a:p>
          <a:p>
            <a:pPr marL="0" lvl="0" indent="0" algn="l" rtl="0">
              <a:lnSpc>
                <a:spcPct val="115000"/>
              </a:lnSpc>
              <a:spcBef>
                <a:spcPts val="0"/>
              </a:spcBef>
              <a:spcAft>
                <a:spcPts val="0"/>
              </a:spcAft>
              <a:buNone/>
            </a:pPr>
            <a:r>
              <a:rPr lang="es-US" sz="2000">
                <a:solidFill>
                  <a:schemeClr val="dk1"/>
                </a:solidFill>
              </a:rPr>
              <a:t>Identify the </a:t>
            </a:r>
            <a:r>
              <a:rPr lang="es-US" sz="2000" b="1">
                <a:solidFill>
                  <a:schemeClr val="dk1"/>
                </a:solidFill>
              </a:rPr>
              <a:t>transcription factors</a:t>
            </a:r>
            <a:r>
              <a:rPr lang="es-US" sz="2000">
                <a:solidFill>
                  <a:schemeClr val="dk1"/>
                </a:solidFill>
              </a:rPr>
              <a:t> that bind to the sites of the C-14010, T-13915, and G-13907 variants.</a:t>
            </a:r>
            <a:endParaRPr sz="2000">
              <a:solidFill>
                <a:schemeClr val="dk1"/>
              </a:solidFill>
            </a:endParaRPr>
          </a:p>
          <a:p>
            <a:pPr marL="0" lvl="0" indent="0" algn="l" rtl="0">
              <a:lnSpc>
                <a:spcPct val="115000"/>
              </a:lnSpc>
              <a:spcBef>
                <a:spcPts val="0"/>
              </a:spcBef>
              <a:spcAft>
                <a:spcPts val="0"/>
              </a:spcAft>
              <a:buNone/>
            </a:pPr>
            <a:endParaRPr sz="1800">
              <a:solidFill>
                <a:schemeClr val="dk1"/>
              </a:solidFill>
            </a:endParaRPr>
          </a:p>
          <a:p>
            <a:pPr marL="0" lvl="0" indent="0" algn="l" rtl="0">
              <a:lnSpc>
                <a:spcPct val="115000"/>
              </a:lnSpc>
              <a:spcBef>
                <a:spcPts val="0"/>
              </a:spcBef>
              <a:spcAft>
                <a:spcPts val="0"/>
              </a:spcAft>
              <a:buNone/>
            </a:pPr>
            <a:r>
              <a:rPr lang="es-US" sz="2000">
                <a:solidFill>
                  <a:schemeClr val="dk1"/>
                </a:solidFill>
              </a:rPr>
              <a:t>The resequencing and genotype-phenotype analyses in Africa, particularly in populations that </a:t>
            </a:r>
            <a:r>
              <a:rPr lang="es-US" sz="2000" b="1">
                <a:solidFill>
                  <a:schemeClr val="dk1"/>
                </a:solidFill>
              </a:rPr>
              <a:t>lack the C-14010 allele</a:t>
            </a:r>
            <a:r>
              <a:rPr lang="es-US" sz="2000">
                <a:solidFill>
                  <a:schemeClr val="dk1"/>
                </a:solidFill>
              </a:rPr>
              <a:t>, will be necessary for identifying additional LP-associated variants.</a:t>
            </a:r>
            <a:endParaRPr sz="2000">
              <a:solidFill>
                <a:schemeClr val="dk1"/>
              </a:solidFill>
            </a:endParaRPr>
          </a:p>
          <a:p>
            <a:pPr marL="457200" lvl="0" indent="-342900" algn="l" rtl="0">
              <a:lnSpc>
                <a:spcPct val="115000"/>
              </a:lnSpc>
              <a:spcBef>
                <a:spcPts val="0"/>
              </a:spcBef>
              <a:spcAft>
                <a:spcPts val="0"/>
              </a:spcAft>
              <a:buClr>
                <a:schemeClr val="dk1"/>
              </a:buClr>
              <a:buSzPts val="1800"/>
              <a:buFont typeface="Calibri"/>
              <a:buChar char="●"/>
            </a:pPr>
            <a:r>
              <a:rPr lang="es-US" sz="1800">
                <a:solidFill>
                  <a:schemeClr val="dk1"/>
                </a:solidFill>
              </a:rPr>
              <a:t>A </a:t>
            </a:r>
            <a:r>
              <a:rPr lang="es-US" sz="1800" b="1">
                <a:solidFill>
                  <a:schemeClr val="dk1"/>
                </a:solidFill>
              </a:rPr>
              <a:t>wider analysis</a:t>
            </a:r>
            <a:r>
              <a:rPr lang="es-US" sz="1800">
                <a:solidFill>
                  <a:schemeClr val="dk1"/>
                </a:solidFill>
              </a:rPr>
              <a:t> of genotypes will be informative for building an even </a:t>
            </a:r>
            <a:r>
              <a:rPr lang="es-US" sz="1800" b="1">
                <a:solidFill>
                  <a:schemeClr val="dk1"/>
                </a:solidFill>
              </a:rPr>
              <a:t>more complete history</a:t>
            </a:r>
            <a:r>
              <a:rPr lang="es-US" sz="1800">
                <a:solidFill>
                  <a:schemeClr val="dk1"/>
                </a:solidFill>
              </a:rPr>
              <a:t> of adaptation to pastoralism in Africa.</a:t>
            </a:r>
            <a:endParaRPr sz="1800">
              <a:solidFill>
                <a:schemeClr val="dk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g5aa739a3d3_0_7"/>
          <p:cNvSpPr txBox="1">
            <a:spLocks noGrp="1"/>
          </p:cNvSpPr>
          <p:nvPr>
            <p:ph type="title"/>
          </p:nvPr>
        </p:nvSpPr>
        <p:spPr>
          <a:xfrm>
            <a:off x="657224" y="499533"/>
            <a:ext cx="10772700" cy="1658100"/>
          </a:xfrm>
          <a:prstGeom prst="rect">
            <a:avLst/>
          </a:prstGeom>
          <a:noFill/>
          <a:ln>
            <a:noFill/>
          </a:ln>
        </p:spPr>
        <p:txBody>
          <a:bodyPr spcFirstLastPara="1" wrap="square" lIns="91425" tIns="45700" rIns="91425" bIns="45700" anchor="ctr" anchorCtr="0">
            <a:noAutofit/>
          </a:bodyPr>
          <a:lstStyle/>
          <a:p>
            <a:pPr marL="0" lvl="0" indent="0" algn="l" rtl="0">
              <a:lnSpc>
                <a:spcPct val="85000"/>
              </a:lnSpc>
              <a:spcBef>
                <a:spcPts val="0"/>
              </a:spcBef>
              <a:spcAft>
                <a:spcPts val="0"/>
              </a:spcAft>
              <a:buSzPts val="1800"/>
              <a:buNone/>
            </a:pPr>
            <a:r>
              <a:rPr lang="es-US"/>
              <a:t>Acknowledgments</a:t>
            </a:r>
            <a:endParaRPr/>
          </a:p>
        </p:txBody>
      </p:sp>
      <p:sp>
        <p:nvSpPr>
          <p:cNvPr id="290" name="Google Shape;290;g5aa739a3d3_0_7"/>
          <p:cNvSpPr txBox="1">
            <a:spLocks noGrp="1"/>
          </p:cNvSpPr>
          <p:nvPr>
            <p:ph type="body" idx="1"/>
          </p:nvPr>
        </p:nvSpPr>
        <p:spPr>
          <a:xfrm>
            <a:off x="676656" y="2011680"/>
            <a:ext cx="10753800" cy="3766200"/>
          </a:xfrm>
          <a:prstGeom prst="rect">
            <a:avLst/>
          </a:prstGeom>
          <a:noFill/>
          <a:ln>
            <a:noFill/>
          </a:ln>
        </p:spPr>
        <p:txBody>
          <a:bodyPr spcFirstLastPara="1" wrap="square" lIns="91425" tIns="45700" rIns="91425" bIns="45700" anchor="t" anchorCtr="0">
            <a:noAutofit/>
          </a:bodyPr>
          <a:lstStyle/>
          <a:p>
            <a:pPr marL="0" lvl="0" indent="0" algn="ctr" rtl="0">
              <a:lnSpc>
                <a:spcPct val="85000"/>
              </a:lnSpc>
              <a:spcBef>
                <a:spcPts val="1300"/>
              </a:spcBef>
              <a:spcAft>
                <a:spcPts val="0"/>
              </a:spcAft>
              <a:buSzPts val="1800"/>
              <a:buNone/>
            </a:pPr>
            <a:r>
              <a:rPr lang="es-US" sz="3000"/>
              <a:t>We would like to thank Loyola Marymount University for hosting SURP, Dr. Dahlquist for her mentorship and access to helpful resources, the LMU University Honors Program for funding, and the LMU Biology Department for providing laboratory space.</a:t>
            </a:r>
            <a:endParaRPr sz="3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4"/>
          <p:cNvSpPr txBox="1">
            <a:spLocks noGrp="1"/>
          </p:cNvSpPr>
          <p:nvPr>
            <p:ph type="title"/>
          </p:nvPr>
        </p:nvSpPr>
        <p:spPr>
          <a:xfrm>
            <a:off x="657225" y="499525"/>
            <a:ext cx="10772700" cy="1066800"/>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5400"/>
              <a:buFont typeface="Calibri"/>
              <a:buNone/>
            </a:pPr>
            <a:r>
              <a:rPr lang="es-US" sz="3800"/>
              <a:t>Lactase Non-Persistence </a:t>
            </a:r>
            <a:endParaRPr sz="3800"/>
          </a:p>
        </p:txBody>
      </p:sp>
      <p:sp>
        <p:nvSpPr>
          <p:cNvPr id="105" name="Google Shape;105;p4"/>
          <p:cNvSpPr txBox="1">
            <a:spLocks noGrp="1"/>
          </p:cNvSpPr>
          <p:nvPr>
            <p:ph type="body" idx="1"/>
          </p:nvPr>
        </p:nvSpPr>
        <p:spPr>
          <a:xfrm>
            <a:off x="666663" y="1481424"/>
            <a:ext cx="10753800" cy="4273200"/>
          </a:xfrm>
          <a:prstGeom prst="rect">
            <a:avLst/>
          </a:prstGeom>
          <a:noFill/>
          <a:ln>
            <a:noFill/>
          </a:ln>
        </p:spPr>
        <p:txBody>
          <a:bodyPr spcFirstLastPara="1" wrap="square" lIns="91425" tIns="45700" rIns="91425" bIns="45700" anchor="t" anchorCtr="0">
            <a:normAutofit/>
          </a:bodyPr>
          <a:lstStyle/>
          <a:p>
            <a:pPr marL="91440" lvl="0" indent="0" algn="l" rtl="0">
              <a:lnSpc>
                <a:spcPct val="85000"/>
              </a:lnSpc>
              <a:spcBef>
                <a:spcPts val="1300"/>
              </a:spcBef>
              <a:spcAft>
                <a:spcPts val="0"/>
              </a:spcAft>
              <a:buClr>
                <a:srgbClr val="262626"/>
              </a:buClr>
              <a:buSzPts val="2400"/>
              <a:buNone/>
            </a:pPr>
            <a:r>
              <a:rPr lang="es-US" b="1"/>
              <a:t>Lactase-phlorizin hydrolase (LPH)</a:t>
            </a:r>
            <a:r>
              <a:rPr lang="es-US"/>
              <a:t> is an enzyme that breaks down lactose present in milk.  After weaning, the levels of this enzyme decrease, causing lactose intolerance.</a:t>
            </a:r>
            <a:endParaRPr/>
          </a:p>
          <a:p>
            <a:pPr marL="91440" lvl="0" indent="0" algn="l" rtl="0">
              <a:lnSpc>
                <a:spcPct val="85000"/>
              </a:lnSpc>
              <a:spcBef>
                <a:spcPts val="1300"/>
              </a:spcBef>
              <a:spcAft>
                <a:spcPts val="0"/>
              </a:spcAft>
              <a:buClr>
                <a:srgbClr val="262626"/>
              </a:buClr>
              <a:buSzPts val="2400"/>
              <a:buNone/>
            </a:pPr>
            <a:r>
              <a:rPr lang="es-US"/>
              <a:t>Some individuals, particularly those who descended from cattle domestication practices, maintain the ability to digest milk, called </a:t>
            </a:r>
            <a:r>
              <a:rPr lang="es-US" b="1"/>
              <a:t>lactase persistence (LP).</a:t>
            </a:r>
            <a:endParaRPr/>
          </a:p>
          <a:p>
            <a:pPr marL="91440" lvl="0" indent="0" algn="l" rtl="0">
              <a:lnSpc>
                <a:spcPct val="85000"/>
              </a:lnSpc>
              <a:spcBef>
                <a:spcPts val="1300"/>
              </a:spcBef>
              <a:spcAft>
                <a:spcPts val="0"/>
              </a:spcAft>
              <a:buClr>
                <a:srgbClr val="262626"/>
              </a:buClr>
              <a:buSzPts val="2400"/>
              <a:buNone/>
            </a:pPr>
            <a:r>
              <a:rPr lang="es-US"/>
              <a:t>The frequency of LP is high in Europe, as it is inherited as a dominant mendelian trait in Europe.  </a:t>
            </a:r>
            <a:endParaRPr/>
          </a:p>
          <a:p>
            <a:pPr marL="457200" lvl="0" indent="-342900" algn="l" rtl="0">
              <a:lnSpc>
                <a:spcPct val="85000"/>
              </a:lnSpc>
              <a:spcBef>
                <a:spcPts val="1300"/>
              </a:spcBef>
              <a:spcAft>
                <a:spcPts val="0"/>
              </a:spcAft>
              <a:buSzPts val="1800"/>
              <a:buChar char="●"/>
            </a:pPr>
            <a:r>
              <a:rPr lang="es-US"/>
              <a:t>The frequency decreases around southern Europe and the Middle East and is</a:t>
            </a:r>
            <a:r>
              <a:rPr lang="es-US" b="1"/>
              <a:t> low in non-pastoralist</a:t>
            </a:r>
            <a:r>
              <a:rPr lang="es-US"/>
              <a:t> Asian and </a:t>
            </a:r>
            <a:r>
              <a:rPr lang="es-US" b="1"/>
              <a:t>African</a:t>
            </a:r>
            <a:r>
              <a:rPr lang="es-US"/>
              <a:t> populations.</a:t>
            </a:r>
            <a:endParaRPr/>
          </a:p>
          <a:p>
            <a:pPr marL="91440" lvl="0" indent="0" algn="l" rtl="0">
              <a:lnSpc>
                <a:spcPct val="85000"/>
              </a:lnSpc>
              <a:spcBef>
                <a:spcPts val="1300"/>
              </a:spcBef>
              <a:spcAft>
                <a:spcPts val="0"/>
              </a:spcAft>
              <a:buClr>
                <a:srgbClr val="262626"/>
              </a:buClr>
              <a:buSzPts val="2400"/>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5"/>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3800"/>
              <a:buFont typeface="Calibri"/>
              <a:buNone/>
            </a:pPr>
            <a:r>
              <a:rPr lang="es-US" sz="3800"/>
              <a:t>Outline of Background</a:t>
            </a:r>
            <a:endParaRPr sz="3800"/>
          </a:p>
        </p:txBody>
      </p:sp>
      <p:sp>
        <p:nvSpPr>
          <p:cNvPr id="111" name="Google Shape;111;p5"/>
          <p:cNvSpPr txBox="1">
            <a:spLocks noGrp="1"/>
          </p:cNvSpPr>
          <p:nvPr>
            <p:ph type="body" idx="1"/>
          </p:nvPr>
        </p:nvSpPr>
        <p:spPr>
          <a:xfrm>
            <a:off x="676656" y="2011680"/>
            <a:ext cx="10753725" cy="3766185"/>
          </a:xfrm>
          <a:prstGeom prst="rect">
            <a:avLst/>
          </a:prstGeom>
          <a:noFill/>
          <a:ln>
            <a:noFill/>
          </a:ln>
        </p:spPr>
        <p:txBody>
          <a:bodyPr spcFirstLastPara="1" wrap="square" lIns="91425" tIns="45700" rIns="91425" bIns="45700" anchor="t" anchorCtr="0">
            <a:normAutofit/>
          </a:bodyPr>
          <a:lstStyle/>
          <a:p>
            <a:pPr marL="0" lvl="0" indent="0" algn="l" rtl="0">
              <a:lnSpc>
                <a:spcPct val="85000"/>
              </a:lnSpc>
              <a:spcBef>
                <a:spcPts val="0"/>
              </a:spcBef>
              <a:spcAft>
                <a:spcPts val="0"/>
              </a:spcAft>
              <a:buNone/>
            </a:pPr>
            <a:r>
              <a:rPr lang="es-US" sz="2800">
                <a:solidFill>
                  <a:srgbClr val="7F7F7F"/>
                </a:solidFill>
              </a:rPr>
              <a:t>Introduction to the </a:t>
            </a:r>
            <a:r>
              <a:rPr lang="es-US" sz="2800" i="1">
                <a:solidFill>
                  <a:srgbClr val="7F7F7F"/>
                </a:solidFill>
              </a:rPr>
              <a:t>LCT</a:t>
            </a:r>
            <a:r>
              <a:rPr lang="es-US" sz="2800">
                <a:solidFill>
                  <a:srgbClr val="7F7F7F"/>
                </a:solidFill>
              </a:rPr>
              <a:t> gene and lactose intolerance</a:t>
            </a:r>
            <a:endParaRPr/>
          </a:p>
          <a:p>
            <a:pPr marL="0" lvl="0" indent="0" algn="l" rtl="0">
              <a:lnSpc>
                <a:spcPct val="85000"/>
              </a:lnSpc>
              <a:spcBef>
                <a:spcPts val="1300"/>
              </a:spcBef>
              <a:spcAft>
                <a:spcPts val="0"/>
              </a:spcAft>
              <a:buNone/>
            </a:pPr>
            <a:r>
              <a:rPr lang="es-US" sz="2800" b="1"/>
              <a:t>Lactase Persistence in Europeans</a:t>
            </a:r>
            <a:endParaRPr sz="2800" b="1"/>
          </a:p>
          <a:p>
            <a:pPr marL="0" lvl="0" indent="0" algn="l" rtl="0">
              <a:lnSpc>
                <a:spcPct val="85000"/>
              </a:lnSpc>
              <a:spcBef>
                <a:spcPts val="1300"/>
              </a:spcBef>
              <a:spcAft>
                <a:spcPts val="0"/>
              </a:spcAft>
              <a:buNone/>
            </a:pPr>
            <a:r>
              <a:rPr lang="es-US" sz="2800">
                <a:solidFill>
                  <a:srgbClr val="7F7F7F"/>
                </a:solidFill>
              </a:rPr>
              <a:t>Limitations of Previous Studies</a:t>
            </a:r>
            <a:endParaRPr sz="2800">
              <a:solidFill>
                <a:srgbClr val="7F7F7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6"/>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5400"/>
              <a:buFont typeface="Calibri"/>
              <a:buNone/>
            </a:pPr>
            <a:r>
              <a:rPr lang="es-US" sz="3800"/>
              <a:t>C/T-13910 is Responsible for the LP seen in most European Individuals </a:t>
            </a:r>
            <a:endParaRPr sz="3800"/>
          </a:p>
        </p:txBody>
      </p:sp>
      <p:sp>
        <p:nvSpPr>
          <p:cNvPr id="117" name="Google Shape;117;p6"/>
          <p:cNvSpPr txBox="1">
            <a:spLocks noGrp="1"/>
          </p:cNvSpPr>
          <p:nvPr>
            <p:ph type="body" idx="1"/>
          </p:nvPr>
        </p:nvSpPr>
        <p:spPr>
          <a:xfrm>
            <a:off x="676650" y="2011675"/>
            <a:ext cx="10531200" cy="4369200"/>
          </a:xfrm>
          <a:prstGeom prst="rect">
            <a:avLst/>
          </a:prstGeom>
          <a:noFill/>
          <a:ln>
            <a:noFill/>
          </a:ln>
        </p:spPr>
        <p:txBody>
          <a:bodyPr spcFirstLastPara="1" wrap="square" lIns="91425" tIns="45700" rIns="91425" bIns="45700" anchor="t" anchorCtr="0">
            <a:normAutofit/>
          </a:bodyPr>
          <a:lstStyle/>
          <a:p>
            <a:pPr marL="0" lvl="0" indent="0" algn="l" rtl="0">
              <a:lnSpc>
                <a:spcPct val="85000"/>
              </a:lnSpc>
              <a:spcBef>
                <a:spcPts val="0"/>
              </a:spcBef>
              <a:spcAft>
                <a:spcPts val="0"/>
              </a:spcAft>
              <a:buNone/>
            </a:pPr>
            <a:r>
              <a:rPr lang="es-US"/>
              <a:t>Two SNPs have been associated with LP: C/T-13910 and G/A-22018, located ~14 kb and ~22 kb upstream of </a:t>
            </a:r>
            <a:r>
              <a:rPr lang="es-US" i="1"/>
              <a:t>LCT</a:t>
            </a:r>
            <a:r>
              <a:rPr lang="es-US"/>
              <a:t>, respectively, within introns 9 and 13 of </a:t>
            </a:r>
            <a:r>
              <a:rPr lang="es-US" i="1"/>
              <a:t>MCM6</a:t>
            </a:r>
            <a:r>
              <a:rPr lang="es-US"/>
              <a:t>.</a:t>
            </a:r>
            <a:endParaRPr/>
          </a:p>
          <a:p>
            <a:pPr marL="0" lvl="0" indent="0" algn="l" rtl="0">
              <a:lnSpc>
                <a:spcPct val="85000"/>
              </a:lnSpc>
              <a:spcBef>
                <a:spcPts val="0"/>
              </a:spcBef>
              <a:spcAft>
                <a:spcPts val="0"/>
              </a:spcAft>
              <a:buNone/>
            </a:pPr>
            <a:endParaRPr/>
          </a:p>
          <a:p>
            <a:pPr marL="0" lvl="0" indent="0" algn="l" rtl="0">
              <a:lnSpc>
                <a:spcPct val="85000"/>
              </a:lnSpc>
              <a:spcBef>
                <a:spcPts val="0"/>
              </a:spcBef>
              <a:spcAft>
                <a:spcPts val="0"/>
              </a:spcAft>
              <a:buNone/>
            </a:pPr>
            <a:r>
              <a:rPr lang="es-US"/>
              <a:t>mRNA transcription studies and reporter gene assays driven by the </a:t>
            </a:r>
            <a:r>
              <a:rPr lang="es-US" i="1"/>
              <a:t>LCT</a:t>
            </a:r>
            <a:r>
              <a:rPr lang="es-US"/>
              <a:t> promoter </a:t>
            </a:r>
            <a:r>
              <a:rPr lang="es-US" i="1"/>
              <a:t>in vitro</a:t>
            </a:r>
            <a:r>
              <a:rPr lang="es-US"/>
              <a:t> point to the </a:t>
            </a:r>
            <a:r>
              <a:rPr lang="es-US" b="1"/>
              <a:t>C/T-13910 SNP to be causing LP in Europeans.</a:t>
            </a:r>
            <a:endParaRPr b="1"/>
          </a:p>
          <a:p>
            <a:pPr marL="457200" lvl="0" indent="-342900" algn="l" rtl="0">
              <a:lnSpc>
                <a:spcPct val="85000"/>
              </a:lnSpc>
              <a:spcBef>
                <a:spcPts val="0"/>
              </a:spcBef>
              <a:spcAft>
                <a:spcPts val="0"/>
              </a:spcAft>
              <a:buSzPts val="1800"/>
              <a:buChar char="●"/>
            </a:pPr>
            <a:r>
              <a:rPr lang="es-US"/>
              <a:t>T-13910 was 100% correlated with LP in a Finnish study and ~86%-98% correlated with LP in other European populations.</a:t>
            </a:r>
            <a:endParaRPr/>
          </a:p>
          <a:p>
            <a:pPr marL="0" lvl="0" indent="0" algn="l" rtl="0">
              <a:lnSpc>
                <a:spcPct val="85000"/>
              </a:lnSpc>
              <a:spcBef>
                <a:spcPts val="0"/>
              </a:spcBef>
              <a:spcAft>
                <a:spcPts val="0"/>
              </a:spcAft>
              <a:buNone/>
            </a:pPr>
            <a:endParaRPr b="1"/>
          </a:p>
          <a:p>
            <a:pPr marL="0" lvl="0" indent="0" algn="l" rtl="0">
              <a:lnSpc>
                <a:spcPct val="85000"/>
              </a:lnSpc>
              <a:spcBef>
                <a:spcPts val="0"/>
              </a:spcBef>
              <a:spcAft>
                <a:spcPts val="0"/>
              </a:spcAft>
              <a:buNone/>
            </a:pPr>
            <a:r>
              <a:rPr lang="es-US"/>
              <a:t>It is estimated that this allele arose between ~2,000-20,000 years ago in Europeans.</a:t>
            </a:r>
            <a:endParaRPr/>
          </a:p>
          <a:p>
            <a:pPr marL="0" lvl="0" indent="0" algn="l" rtl="0">
              <a:lnSpc>
                <a:spcPct val="85000"/>
              </a:lnSpc>
              <a:spcBef>
                <a:spcPts val="1300"/>
              </a:spcBef>
              <a:spcAft>
                <a:spcPts val="0"/>
              </a:spcAft>
              <a:buSzPts val="1800"/>
              <a:buNone/>
            </a:pPr>
            <a:endParaRPr/>
          </a:p>
          <a:p>
            <a:pPr marL="4445" lvl="0" indent="0" algn="l" rtl="0">
              <a:lnSpc>
                <a:spcPct val="85000"/>
              </a:lnSpc>
              <a:spcBef>
                <a:spcPts val="1300"/>
              </a:spcBef>
              <a:spcAft>
                <a:spcPts val="0"/>
              </a:spcAft>
              <a:buClr>
                <a:srgbClr val="262626"/>
              </a:buClr>
              <a:buSzPts val="2400"/>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7"/>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3800"/>
              <a:buFont typeface="Calibri"/>
              <a:buNone/>
            </a:pPr>
            <a:r>
              <a:rPr lang="es-US" sz="3800"/>
              <a:t>Outline of Background</a:t>
            </a:r>
            <a:endParaRPr sz="3800"/>
          </a:p>
        </p:txBody>
      </p:sp>
      <p:sp>
        <p:nvSpPr>
          <p:cNvPr id="123" name="Google Shape;123;p7"/>
          <p:cNvSpPr txBox="1">
            <a:spLocks noGrp="1"/>
          </p:cNvSpPr>
          <p:nvPr>
            <p:ph type="body" idx="1"/>
          </p:nvPr>
        </p:nvSpPr>
        <p:spPr>
          <a:xfrm>
            <a:off x="676656" y="2011680"/>
            <a:ext cx="10753725" cy="3766185"/>
          </a:xfrm>
          <a:prstGeom prst="rect">
            <a:avLst/>
          </a:prstGeom>
          <a:noFill/>
          <a:ln>
            <a:noFill/>
          </a:ln>
        </p:spPr>
        <p:txBody>
          <a:bodyPr spcFirstLastPara="1" wrap="square" lIns="91425" tIns="45700" rIns="91425" bIns="45700" anchor="t" anchorCtr="0">
            <a:normAutofit/>
          </a:bodyPr>
          <a:lstStyle/>
          <a:p>
            <a:pPr marL="0" lvl="0" indent="0" algn="l" rtl="0">
              <a:lnSpc>
                <a:spcPct val="85000"/>
              </a:lnSpc>
              <a:spcBef>
                <a:spcPts val="0"/>
              </a:spcBef>
              <a:spcAft>
                <a:spcPts val="0"/>
              </a:spcAft>
              <a:buNone/>
            </a:pPr>
            <a:r>
              <a:rPr lang="es-US" sz="2800">
                <a:solidFill>
                  <a:srgbClr val="7F7F7F"/>
                </a:solidFill>
              </a:rPr>
              <a:t>Introduction to the </a:t>
            </a:r>
            <a:r>
              <a:rPr lang="es-US" sz="2800" i="1">
                <a:solidFill>
                  <a:srgbClr val="7F7F7F"/>
                </a:solidFill>
              </a:rPr>
              <a:t>LCT</a:t>
            </a:r>
            <a:r>
              <a:rPr lang="es-US" sz="2800">
                <a:solidFill>
                  <a:srgbClr val="7F7F7F"/>
                </a:solidFill>
              </a:rPr>
              <a:t> gene and lactose intolerance</a:t>
            </a:r>
            <a:endParaRPr/>
          </a:p>
          <a:p>
            <a:pPr marL="0" lvl="0" indent="0" algn="l" rtl="0">
              <a:lnSpc>
                <a:spcPct val="85000"/>
              </a:lnSpc>
              <a:spcBef>
                <a:spcPts val="1300"/>
              </a:spcBef>
              <a:spcAft>
                <a:spcPts val="0"/>
              </a:spcAft>
              <a:buNone/>
            </a:pPr>
            <a:r>
              <a:rPr lang="es-US" sz="2800">
                <a:solidFill>
                  <a:srgbClr val="7F7F7F"/>
                </a:solidFill>
              </a:rPr>
              <a:t>Lactase Persistence in Europeans</a:t>
            </a:r>
            <a:endParaRPr/>
          </a:p>
          <a:p>
            <a:pPr marL="0" lvl="0" indent="0" algn="l" rtl="0">
              <a:lnSpc>
                <a:spcPct val="85000"/>
              </a:lnSpc>
              <a:spcBef>
                <a:spcPts val="1300"/>
              </a:spcBef>
              <a:spcAft>
                <a:spcPts val="0"/>
              </a:spcAft>
              <a:buNone/>
            </a:pPr>
            <a:r>
              <a:rPr lang="es-US" sz="2800" b="1"/>
              <a:t>Limitations of Previous Studies</a:t>
            </a:r>
            <a:endParaRPr sz="2800" b="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8"/>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5400"/>
              <a:buFont typeface="Calibri"/>
              <a:buNone/>
            </a:pPr>
            <a:r>
              <a:rPr lang="es-US" sz="3800"/>
              <a:t>Limitations of Previous Studies</a:t>
            </a:r>
            <a:endParaRPr sz="3800"/>
          </a:p>
        </p:txBody>
      </p:sp>
      <p:sp>
        <p:nvSpPr>
          <p:cNvPr id="129" name="Google Shape;129;p8"/>
          <p:cNvSpPr txBox="1">
            <a:spLocks noGrp="1"/>
          </p:cNvSpPr>
          <p:nvPr>
            <p:ph type="body" idx="1"/>
          </p:nvPr>
        </p:nvSpPr>
        <p:spPr>
          <a:xfrm>
            <a:off x="676656" y="2011680"/>
            <a:ext cx="10753725" cy="3766185"/>
          </a:xfrm>
          <a:prstGeom prst="rect">
            <a:avLst/>
          </a:prstGeom>
          <a:noFill/>
          <a:ln>
            <a:noFill/>
          </a:ln>
        </p:spPr>
        <p:txBody>
          <a:bodyPr spcFirstLastPara="1" wrap="square" lIns="91425" tIns="45700" rIns="91425" bIns="45700" anchor="t" anchorCtr="0">
            <a:normAutofit/>
          </a:bodyPr>
          <a:lstStyle/>
          <a:p>
            <a:pPr marL="0" lvl="0" indent="0" algn="l" rtl="0">
              <a:lnSpc>
                <a:spcPct val="85000"/>
              </a:lnSpc>
              <a:spcBef>
                <a:spcPts val="0"/>
              </a:spcBef>
              <a:spcAft>
                <a:spcPts val="0"/>
              </a:spcAft>
              <a:buNone/>
            </a:pPr>
            <a:r>
              <a:rPr lang="es-US"/>
              <a:t>When examining African populations for the C/T-13910 SNP, it was found to be in </a:t>
            </a:r>
            <a:r>
              <a:rPr lang="es-US" b="1"/>
              <a:t>low frequency</a:t>
            </a:r>
            <a:r>
              <a:rPr lang="es-US"/>
              <a:t> (&lt;14%) in some West African pastoralist populations and </a:t>
            </a:r>
            <a:r>
              <a:rPr lang="es-US" b="1"/>
              <a:t>absent</a:t>
            </a:r>
            <a:r>
              <a:rPr lang="es-US"/>
              <a:t> in all other African populations.</a:t>
            </a:r>
            <a:endParaRPr/>
          </a:p>
          <a:p>
            <a:pPr marL="457200" lvl="0" indent="-342900" algn="l" rtl="0">
              <a:lnSpc>
                <a:spcPct val="85000"/>
              </a:lnSpc>
              <a:spcBef>
                <a:spcPts val="0"/>
              </a:spcBef>
              <a:spcAft>
                <a:spcPts val="0"/>
              </a:spcAft>
              <a:buSzPts val="1800"/>
              <a:buChar char="●"/>
            </a:pPr>
            <a:r>
              <a:rPr lang="es-US"/>
              <a:t>Despite not having this SNP, East African pastoralist populations have a </a:t>
            </a:r>
            <a:r>
              <a:rPr lang="es-US" b="1"/>
              <a:t>high frequency of LP.</a:t>
            </a:r>
            <a:endParaRPr b="1"/>
          </a:p>
          <a:p>
            <a:pPr marL="0" lvl="0" indent="0" algn="l" rtl="0">
              <a:lnSpc>
                <a:spcPct val="85000"/>
              </a:lnSpc>
              <a:spcBef>
                <a:spcPts val="0"/>
              </a:spcBef>
              <a:spcAft>
                <a:spcPts val="0"/>
              </a:spcAft>
              <a:buNone/>
            </a:pPr>
            <a:endParaRPr b="1"/>
          </a:p>
          <a:p>
            <a:pPr marL="0" lvl="0" indent="0" algn="l" rtl="0">
              <a:lnSpc>
                <a:spcPct val="85000"/>
              </a:lnSpc>
              <a:spcBef>
                <a:spcPts val="0"/>
              </a:spcBef>
              <a:spcAft>
                <a:spcPts val="0"/>
              </a:spcAft>
              <a:buNone/>
            </a:pPr>
            <a:r>
              <a:rPr lang="es-US"/>
              <a:t>There must be </a:t>
            </a:r>
            <a:r>
              <a:rPr lang="es-US" b="1"/>
              <a:t>other SNP variants that are causing the LP</a:t>
            </a:r>
            <a:r>
              <a:rPr lang="es-US"/>
              <a:t> in these other populations that </a:t>
            </a:r>
            <a:r>
              <a:rPr lang="es-US" b="1"/>
              <a:t>arose independently from the European variant</a:t>
            </a:r>
            <a:r>
              <a:rPr lang="es-US"/>
              <a:t> that have yet to be discovered.</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9"/>
          <p:cNvSpPr txBox="1">
            <a:spLocks noGrp="1"/>
          </p:cNvSpPr>
          <p:nvPr>
            <p:ph type="title"/>
          </p:nvPr>
        </p:nvSpPr>
        <p:spPr>
          <a:xfrm>
            <a:off x="657224" y="499533"/>
            <a:ext cx="10772775" cy="1658198"/>
          </a:xfrm>
          <a:prstGeom prst="rect">
            <a:avLst/>
          </a:prstGeom>
          <a:noFill/>
          <a:ln>
            <a:noFill/>
          </a:ln>
        </p:spPr>
        <p:txBody>
          <a:bodyPr spcFirstLastPara="1" wrap="square" lIns="91425" tIns="45700" rIns="91425" bIns="45700" anchor="ctr" anchorCtr="0">
            <a:normAutofit/>
          </a:bodyPr>
          <a:lstStyle/>
          <a:p>
            <a:pPr marL="0" lvl="0" indent="0" algn="l" rtl="0">
              <a:lnSpc>
                <a:spcPct val="85000"/>
              </a:lnSpc>
              <a:spcBef>
                <a:spcPts val="0"/>
              </a:spcBef>
              <a:spcAft>
                <a:spcPts val="0"/>
              </a:spcAft>
              <a:buClr>
                <a:schemeClr val="accent1"/>
              </a:buClr>
              <a:buSzPts val="5400"/>
              <a:buFont typeface="Calibri"/>
              <a:buNone/>
            </a:pPr>
            <a:endParaRPr/>
          </a:p>
        </p:txBody>
      </p:sp>
      <p:sp>
        <p:nvSpPr>
          <p:cNvPr id="135" name="Google Shape;135;p9"/>
          <p:cNvSpPr txBox="1">
            <a:spLocks noGrp="1"/>
          </p:cNvSpPr>
          <p:nvPr>
            <p:ph type="body" idx="1"/>
          </p:nvPr>
        </p:nvSpPr>
        <p:spPr>
          <a:xfrm>
            <a:off x="676656" y="2011680"/>
            <a:ext cx="10753725" cy="3766185"/>
          </a:xfrm>
          <a:prstGeom prst="rect">
            <a:avLst/>
          </a:prstGeom>
          <a:noFill/>
          <a:ln>
            <a:noFill/>
          </a:ln>
        </p:spPr>
        <p:txBody>
          <a:bodyPr spcFirstLastPara="1" wrap="square" lIns="91425" tIns="45700" rIns="91425" bIns="45700" anchor="t" anchorCtr="0">
            <a:normAutofit/>
          </a:bodyPr>
          <a:lstStyle/>
          <a:p>
            <a:pPr marL="91440" lvl="0" indent="-91440" algn="ctr" rtl="0">
              <a:lnSpc>
                <a:spcPct val="85000"/>
              </a:lnSpc>
              <a:spcBef>
                <a:spcPts val="0"/>
              </a:spcBef>
              <a:spcAft>
                <a:spcPts val="0"/>
              </a:spcAft>
              <a:buClr>
                <a:srgbClr val="262626"/>
              </a:buClr>
              <a:buSzPts val="3000"/>
              <a:buChar char=" "/>
            </a:pPr>
            <a:r>
              <a:rPr lang="es-US" sz="3000"/>
              <a:t>The goal of this experiment was to </a:t>
            </a:r>
            <a:r>
              <a:rPr lang="es-US" sz="3000" b="1"/>
              <a:t>identify the SNPs that are causing LP in the different African populations</a:t>
            </a:r>
            <a:r>
              <a:rPr lang="es-US" sz="3000"/>
              <a:t>, how they are </a:t>
            </a:r>
            <a:r>
              <a:rPr lang="es-US" sz="3000" b="1"/>
              <a:t>geographically distributed</a:t>
            </a:r>
            <a:r>
              <a:rPr lang="es-US" sz="3000"/>
              <a:t>, the </a:t>
            </a:r>
            <a:r>
              <a:rPr lang="es-US" sz="3000" b="1"/>
              <a:t>frequency</a:t>
            </a:r>
            <a:r>
              <a:rPr lang="es-US" sz="3000"/>
              <a:t> in which they are found, and </a:t>
            </a:r>
            <a:r>
              <a:rPr lang="es-US" sz="3000" b="1"/>
              <a:t>when they arose</a:t>
            </a:r>
            <a:r>
              <a:rPr lang="es-US" sz="3000"/>
              <a:t>.</a:t>
            </a:r>
            <a:endParaRPr sz="3000"/>
          </a:p>
        </p:txBody>
      </p:sp>
    </p:spTree>
  </p:cSld>
  <p:clrMapOvr>
    <a:masterClrMapping/>
  </p:clrMapOvr>
</p:sld>
</file>

<file path=ppt/theme/theme1.xml><?xml version="1.0" encoding="utf-8"?>
<a:theme xmlns:a="http://schemas.openxmlformats.org/drawingml/2006/main" name="Metropolitan">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2550</Words>
  <Application>Microsoft Office PowerPoint</Application>
  <PresentationFormat>Widescreen</PresentationFormat>
  <Paragraphs>237</Paragraphs>
  <Slides>31</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Roboto</vt:lpstr>
      <vt:lpstr>Metropolitan</vt:lpstr>
      <vt:lpstr>Convergent adaptation of human lactase persistence in Africa and Europe</vt:lpstr>
      <vt:lpstr>Outline of Background</vt:lpstr>
      <vt:lpstr>Outline of Background</vt:lpstr>
      <vt:lpstr>Lactase Non-Persistence </vt:lpstr>
      <vt:lpstr>Outline of Background</vt:lpstr>
      <vt:lpstr>C/T-13910 is Responsible for the LP seen in most European Individuals </vt:lpstr>
      <vt:lpstr>Outline of Background</vt:lpstr>
      <vt:lpstr>Limitations of Previous Studies</vt:lpstr>
      <vt:lpstr>PowerPoint Presentation</vt:lpstr>
      <vt:lpstr>Outline of Results/Findings</vt:lpstr>
      <vt:lpstr>Outline of Results/Findings</vt:lpstr>
      <vt:lpstr>Map of LCT and MCM6 Gene Region and Location of Genotyped SNPs</vt:lpstr>
      <vt:lpstr>Outline of Results/Findings</vt:lpstr>
      <vt:lpstr>Map of Phenotype Proportions for Each African Population Group</vt:lpstr>
      <vt:lpstr>Map of Genotype Proportions for Each African Population Group</vt:lpstr>
      <vt:lpstr>Genotype-Phenotype Distribution and χ² Tests of Association for the three SNPs</vt:lpstr>
      <vt:lpstr>Significance of G/C-14010 across specific African Populations and all Subpopulations</vt:lpstr>
      <vt:lpstr>Outline of Results/Findings</vt:lpstr>
      <vt:lpstr>Distribution of the LP-associated Haplotypes</vt:lpstr>
      <vt:lpstr>Network Analysis of LCT and MCM6 Haplotypes </vt:lpstr>
      <vt:lpstr>Changes in Luciferase Expression in Relation to the LCT Core Promoter and the Promoter plus the five MCM6 Intron Sequences</vt:lpstr>
      <vt:lpstr>Outline of Results/Findings</vt:lpstr>
      <vt:lpstr>Plot Depicting EHH for Ancestral and Derived Alleles for the G/C-14010 SNP</vt:lpstr>
      <vt:lpstr>Plot Depicting EHH for Ancestral and Derived Alleles for the C/T-13910 SNP Using Unphased Data</vt:lpstr>
      <vt:lpstr>Decay of Haplotypes for C-14010 in African Subpopulations</vt:lpstr>
      <vt:lpstr>Decay of EHH for C-14010 in African Subpopulations</vt:lpstr>
      <vt:lpstr>EHH Statistics and Estimates of Age of the C-14010 Allele and Selection Coefficients</vt:lpstr>
      <vt:lpstr>Revisiting the Goals of the Study</vt:lpstr>
      <vt:lpstr>Key Findings</vt:lpstr>
      <vt:lpstr>Future Experiments</vt:lpstr>
      <vt:lpstr>Acknowledgments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Convergent adaptation of human lactase persistence in Africa and Europe</dc:title>
  <dc:creator>Alyssa Weisblatt</dc:creator>
  <cp:lastModifiedBy>Weisblatt, Alyssa</cp:lastModifiedBy>
  <cp:revision>1</cp:revision>
  <dcterms:created xsi:type="dcterms:W3CDTF">2019-05-24T21:25:30Z</dcterms:created>
  <dcterms:modified xsi:type="dcterms:W3CDTF">2019-06-04T18:16:55Z</dcterms:modified>
</cp:coreProperties>
</file>